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7"/>
  </p:notesMasterIdLst>
  <p:handoutMasterIdLst>
    <p:handoutMasterId r:id="rId18"/>
  </p:handoutMasterIdLst>
  <p:sldIdLst>
    <p:sldId id="257" r:id="rId2"/>
    <p:sldId id="258"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C5F"/>
    <a:srgbClr val="705301"/>
    <a:srgbClr val="BA8B00"/>
    <a:srgbClr val="8C6700"/>
    <a:srgbClr val="9D7200"/>
    <a:srgbClr val="9C7A00"/>
    <a:srgbClr val="9F7D00"/>
    <a:srgbClr val="022F65"/>
    <a:srgbClr val="000000"/>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A58FF-7A83-5448-8210-6F8DF1C1A5A1}" v="13" dt="2025-12-20T04:02:19.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p:restoredTop sz="94694"/>
  </p:normalViewPr>
  <p:slideViewPr>
    <p:cSldViewPr snapToGrid="0">
      <p:cViewPr varScale="1">
        <p:scale>
          <a:sx n="84" d="100"/>
          <a:sy n="84" d="100"/>
        </p:scale>
        <p:origin x="1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3447A2-F91E-2EC8-7AB1-4C7400A9B0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Eugene Kim| 11.30.2025</a:t>
            </a:r>
          </a:p>
        </p:txBody>
      </p:sp>
      <p:sp>
        <p:nvSpPr>
          <p:cNvPr id="3" name="Date Placeholder 2">
            <a:extLst>
              <a:ext uri="{FF2B5EF4-FFF2-40B4-BE49-F238E27FC236}">
                <a16:creationId xmlns:a16="http://schemas.microsoft.com/office/drawing/2014/main" id="{F5575CDF-1236-D750-D5E4-CC775E214A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1A7FF-463D-7A40-833C-3157E90D5CCB}" type="datetimeFigureOut">
              <a:rPr lang="en-US" smtClean="0"/>
              <a:t>12/27/25</a:t>
            </a:fld>
            <a:endParaRPr lang="en-US"/>
          </a:p>
        </p:txBody>
      </p:sp>
      <p:sp>
        <p:nvSpPr>
          <p:cNvPr id="4" name="Footer Placeholder 3">
            <a:extLst>
              <a:ext uri="{FF2B5EF4-FFF2-40B4-BE49-F238E27FC236}">
                <a16:creationId xmlns:a16="http://schemas.microsoft.com/office/drawing/2014/main" id="{8F31029F-8D41-677B-B41B-9A0A32AC6D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BFC366-228B-889C-B2A3-2698D165B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009901-E885-E841-9F51-94B0A312A132}" type="slidenum">
              <a:rPr lang="en-US" smtClean="0"/>
              <a:t>‹#›</a:t>
            </a:fld>
            <a:endParaRPr lang="en-US"/>
          </a:p>
        </p:txBody>
      </p:sp>
    </p:spTree>
    <p:extLst>
      <p:ext uri="{BB962C8B-B14F-4D97-AF65-F5344CB8AC3E}">
        <p14:creationId xmlns:p14="http://schemas.microsoft.com/office/powerpoint/2010/main" val="26624944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Eugene Kim| 11.30.2025</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DAF3C-BAF2-094C-B64A-38C215ED6E48}" type="datetimeFigureOut">
              <a:rPr lang="en-US" smtClean="0"/>
              <a:t>12/27/25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B3802-E570-0D4D-BFA0-C60825882C5D}" type="slidenum">
              <a:rPr lang="en-US" smtClean="0"/>
              <a:t>‹#›</a:t>
            </a:fld>
            <a:endParaRPr lang="en-US"/>
          </a:p>
        </p:txBody>
      </p:sp>
    </p:spTree>
    <p:extLst>
      <p:ext uri="{BB962C8B-B14F-4D97-AF65-F5344CB8AC3E}">
        <p14:creationId xmlns:p14="http://schemas.microsoft.com/office/powerpoint/2010/main" val="23878971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97B036-8B24-C54C-A356-535F9450F7D3}" type="datetime1">
              <a:rPr lang="en-US" smtClean="0"/>
              <a:t>12/27/25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271105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27FE9-9960-9248-8D99-4C9FE8E46D0F}" type="datetime1">
              <a:rPr lang="en-US" smtClean="0"/>
              <a:t>12/27/25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370757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91E9F-7030-C746-BF45-6367F46BA482}" type="datetime1">
              <a:rPr lang="en-US" smtClean="0"/>
              <a:t>12/27/25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40470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CEEC4-AFF5-2342-B86F-C3F46ACC435E}" type="datetime1">
              <a:rPr lang="en-US" smtClean="0"/>
              <a:t>12/27/25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261322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C321C8-1BAA-7E4B-88CB-B852432712A8}" type="datetime1">
              <a:rPr lang="en-US" smtClean="0"/>
              <a:t>12/27/25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391486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D39DC-2095-274B-B53F-32D3C9915E38}" type="datetime1">
              <a:rPr lang="en-US" smtClean="0"/>
              <a:t>12/27/25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232593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4DC2E-17A8-4243-98FB-30451BB4CFE7}" type="datetime1">
              <a:rPr lang="en-US" smtClean="0"/>
              <a:t>12/27/25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400880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50F65-BAD9-AF47-9C1B-CD103D165088}" type="datetime1">
              <a:rPr lang="en-US" smtClean="0"/>
              <a:t>12/27/25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232719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1F39F-96D2-284B-8908-7FACF03FE54F}" type="datetime1">
              <a:rPr lang="en-US" smtClean="0"/>
              <a:t>12/27/25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307833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04790F-B22F-7442-AADA-32AD6E6359B3}" type="datetime1">
              <a:rPr lang="en-US" smtClean="0"/>
              <a:t>12/27/25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348583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BC8F0E-2FC1-0745-B7FE-41752C8B3FAF}" type="datetime1">
              <a:rPr lang="en-US" smtClean="0"/>
              <a:t>12/27/25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DC57E-08AB-2A45-80D5-0CAE99338B07}" type="slidenum">
              <a:rPr lang="en-US" smtClean="0"/>
              <a:t>‹#›</a:t>
            </a:fld>
            <a:endParaRPr lang="en-US"/>
          </a:p>
        </p:txBody>
      </p:sp>
    </p:spTree>
    <p:extLst>
      <p:ext uri="{BB962C8B-B14F-4D97-AF65-F5344CB8AC3E}">
        <p14:creationId xmlns:p14="http://schemas.microsoft.com/office/powerpoint/2010/main" val="124938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D156719F-F1CF-934C-849D-214A9BDC7087}" type="datetime1">
              <a:rPr lang="en-US" smtClean="0"/>
              <a:t>12/27/25</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91FDC57E-08AB-2A45-80D5-0CAE99338B07}" type="slidenum">
              <a:rPr lang="en-US" smtClean="0"/>
              <a:t>‹#›</a:t>
            </a:fld>
            <a:endParaRPr lang="en-US"/>
          </a:p>
        </p:txBody>
      </p:sp>
    </p:spTree>
    <p:extLst>
      <p:ext uri="{BB962C8B-B14F-4D97-AF65-F5344CB8AC3E}">
        <p14:creationId xmlns:p14="http://schemas.microsoft.com/office/powerpoint/2010/main" val="3072046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09526A-BA64-A8C4-A685-C2AAEFD38072}"/>
              </a:ext>
            </a:extLst>
          </p:cNvPr>
          <p:cNvSpPr/>
          <p:nvPr/>
        </p:nvSpPr>
        <p:spPr>
          <a:xfrm>
            <a:off x="0" y="0"/>
            <a:ext cx="6858000" cy="1640496"/>
          </a:xfrm>
          <a:prstGeom prst="rect">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90000"/>
                  <a:lumOff val="10000"/>
                </a:schemeClr>
              </a:solidFill>
            </a:endParaRPr>
          </a:p>
        </p:txBody>
      </p:sp>
      <p:pic>
        <p:nvPicPr>
          <p:cNvPr id="14" name="Content Placeholder 13">
            <a:extLst>
              <a:ext uri="{FF2B5EF4-FFF2-40B4-BE49-F238E27FC236}">
                <a16:creationId xmlns:a16="http://schemas.microsoft.com/office/drawing/2014/main" id="{68701950-B373-FDBE-7E46-1585982D0FA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b="50508"/>
          <a:stretch/>
        </p:blipFill>
        <p:spPr>
          <a:xfrm>
            <a:off x="15696" y="-2"/>
            <a:ext cx="6826604" cy="1640497"/>
          </a:xfrm>
        </p:spPr>
      </p:pic>
      <p:pic>
        <p:nvPicPr>
          <p:cNvPr id="10" name="Picture 9" descr="A white letter on a black background&#10;&#10;AI-generated content may be incorrect.">
            <a:extLst>
              <a:ext uri="{FF2B5EF4-FFF2-40B4-BE49-F238E27FC236}">
                <a16:creationId xmlns:a16="http://schemas.microsoft.com/office/drawing/2014/main" id="{FAA709A8-117B-68D7-2E0A-C3EE08FDC9A7}"/>
              </a:ext>
            </a:extLst>
          </p:cNvPr>
          <p:cNvPicPr>
            <a:picLocks noChangeAspect="1"/>
          </p:cNvPicPr>
          <p:nvPr/>
        </p:nvPicPr>
        <p:blipFill>
          <a:blip r:embed="rId4"/>
          <a:stretch>
            <a:fillRect/>
          </a:stretch>
        </p:blipFill>
        <p:spPr>
          <a:xfrm>
            <a:off x="-15700" y="507694"/>
            <a:ext cx="1132801" cy="1132801"/>
          </a:xfrm>
          <a:prstGeom prst="rect">
            <a:avLst/>
          </a:prstGeom>
        </p:spPr>
      </p:pic>
      <p:sp>
        <p:nvSpPr>
          <p:cNvPr id="6" name="TextBox 5">
            <a:extLst>
              <a:ext uri="{FF2B5EF4-FFF2-40B4-BE49-F238E27FC236}">
                <a16:creationId xmlns:a16="http://schemas.microsoft.com/office/drawing/2014/main" id="{B7157B1A-254C-5BF8-A279-AB14197B31F1}"/>
              </a:ext>
            </a:extLst>
          </p:cNvPr>
          <p:cNvSpPr txBox="1"/>
          <p:nvPr/>
        </p:nvSpPr>
        <p:spPr>
          <a:xfrm>
            <a:off x="911579" y="985866"/>
            <a:ext cx="2822616" cy="707886"/>
          </a:xfrm>
          <a:prstGeom prst="rect">
            <a:avLst/>
          </a:prstGeom>
          <a:noFill/>
        </p:spPr>
        <p:txBody>
          <a:bodyPr wrap="square" rtlCol="0">
            <a:spAutoFit/>
          </a:bodyPr>
          <a:lstStyle/>
          <a:p>
            <a:pPr algn="ctr"/>
            <a:r>
              <a:rPr kumimoji="1" lang="en-US" altLang="ko-KR" sz="2000" b="1" dirty="0">
                <a:solidFill>
                  <a:schemeClr val="bg1"/>
                </a:solidFill>
                <a:latin typeface="Times New Roman" panose="02020603050405020304" pitchFamily="18" charset="0"/>
                <a:cs typeface="Times New Roman" panose="02020603050405020304" pitchFamily="18" charset="0"/>
              </a:rPr>
              <a:t>Research Summary</a:t>
            </a:r>
            <a:endParaRPr kumimoji="1" lang="ko-KR" altLang="en-US" sz="2000" b="1" dirty="0">
              <a:solidFill>
                <a:schemeClr val="bg1"/>
              </a:solidFill>
              <a:latin typeface="Times New Roman" panose="02020603050405020304" pitchFamily="18" charset="0"/>
              <a:cs typeface="Times New Roman" panose="02020603050405020304" pitchFamily="18" charset="0"/>
            </a:endParaRPr>
          </a:p>
          <a:p>
            <a:endParaRPr kumimoji="1" lang="en-US" altLang="ko-KR" sz="20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F6F8C7E-8211-4E0C-5FF9-3DFF12634C83}"/>
              </a:ext>
            </a:extLst>
          </p:cNvPr>
          <p:cNvSpPr txBox="1"/>
          <p:nvPr/>
        </p:nvSpPr>
        <p:spPr>
          <a:xfrm>
            <a:off x="880891" y="508813"/>
            <a:ext cx="5096215" cy="954107"/>
          </a:xfrm>
          <a:prstGeom prst="rect">
            <a:avLst/>
          </a:prstGeom>
          <a:noFill/>
        </p:spPr>
        <p:txBody>
          <a:bodyPr wrap="square" rtlCol="0">
            <a:spAutoFit/>
          </a:bodyPr>
          <a:lstStyle/>
          <a:p>
            <a:pPr algn="ctr"/>
            <a:r>
              <a:rPr kumimoji="1" lang="en-US" altLang="ko-KR" sz="2800" b="1" dirty="0">
                <a:solidFill>
                  <a:schemeClr val="bg1"/>
                </a:solidFill>
                <a:latin typeface="Times New Roman" panose="02020603050405020304" pitchFamily="18" charset="0"/>
                <a:cs typeface="Times New Roman" panose="02020603050405020304" pitchFamily="18" charset="0"/>
              </a:rPr>
              <a:t>Coca-Cola Consolidated, Inc</a:t>
            </a:r>
            <a:endParaRPr kumimoji="1" lang="ko-KR" altLang="en-US" sz="2800" b="1" dirty="0">
              <a:solidFill>
                <a:schemeClr val="bg1"/>
              </a:solidFill>
              <a:latin typeface="Times New Roman" panose="02020603050405020304" pitchFamily="18" charset="0"/>
              <a:cs typeface="Times New Roman" panose="02020603050405020304" pitchFamily="18" charset="0"/>
            </a:endParaRPr>
          </a:p>
          <a:p>
            <a:endParaRPr kumimoji="1" lang="en-US" altLang="ko-KR" sz="28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F8B14AE-5653-8426-5C6B-3814C59410C9}"/>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solidFill>
                  <a:schemeClr val="bg1"/>
                </a:solidFill>
                <a:latin typeface="Times New Roman" panose="02020603050405020304" pitchFamily="18" charset="0"/>
                <a:cs typeface="Times New Roman" panose="02020603050405020304" pitchFamily="18" charset="0"/>
              </a:rPr>
              <a:t>Research Report | 11.30.2025</a:t>
            </a:r>
            <a:endParaRPr kumimoji="1" lang="ko-KR" altLang="en-US" sz="800" b="1" dirty="0">
              <a:solidFill>
                <a:schemeClr val="bg1"/>
              </a:solidFill>
              <a:latin typeface="Times New Roman" panose="02020603050405020304" pitchFamily="18" charset="0"/>
              <a:cs typeface="Times New Roman" panose="02020603050405020304" pitchFamily="18" charset="0"/>
            </a:endParaRPr>
          </a:p>
          <a:p>
            <a:endParaRPr kumimoji="1" lang="en-US" altLang="ko-KR" sz="8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F97C991-5A49-889E-1F4E-BEE98F2F9391}"/>
              </a:ext>
            </a:extLst>
          </p:cNvPr>
          <p:cNvSpPr txBox="1"/>
          <p:nvPr/>
        </p:nvSpPr>
        <p:spPr>
          <a:xfrm>
            <a:off x="5297358" y="1336264"/>
            <a:ext cx="1816608" cy="430887"/>
          </a:xfrm>
          <a:prstGeom prst="rect">
            <a:avLst/>
          </a:prstGeom>
          <a:noFill/>
        </p:spPr>
        <p:txBody>
          <a:bodyPr wrap="square" rtlCol="0">
            <a:spAutoFit/>
          </a:bodyPr>
          <a:lstStyle/>
          <a:p>
            <a:pPr algn="ctr"/>
            <a:r>
              <a:rPr kumimoji="1" lang="en-US" altLang="ko-KR" sz="1100" b="1" dirty="0" err="1">
                <a:solidFill>
                  <a:schemeClr val="bg1"/>
                </a:solidFill>
                <a:latin typeface="Times New Roman" panose="02020603050405020304" pitchFamily="18" charset="0"/>
                <a:cs typeface="Times New Roman" panose="02020603050405020304" pitchFamily="18" charset="0"/>
              </a:rPr>
              <a:t>www.faccting.com</a:t>
            </a:r>
            <a:endParaRPr kumimoji="1" lang="ko-KR" altLang="en-US" sz="1100" b="1" dirty="0">
              <a:solidFill>
                <a:schemeClr val="bg1"/>
              </a:solidFill>
              <a:latin typeface="Times New Roman" panose="02020603050405020304" pitchFamily="18" charset="0"/>
              <a:cs typeface="Times New Roman" panose="02020603050405020304" pitchFamily="18" charset="0"/>
            </a:endParaRPr>
          </a:p>
          <a:p>
            <a:endParaRPr kumimoji="1" lang="en-US" altLang="ko-KR" sz="1100" dirty="0">
              <a:solidFill>
                <a:schemeClr val="bg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04D93A4-FEFA-FCB9-22E6-DA98A7FF0DFC}"/>
              </a:ext>
            </a:extLst>
          </p:cNvPr>
          <p:cNvSpPr/>
          <p:nvPr/>
        </p:nvSpPr>
        <p:spPr>
          <a:xfrm>
            <a:off x="4412974" y="1700428"/>
            <a:ext cx="2445026" cy="1894339"/>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Hold</a:t>
            </a:r>
            <a:r>
              <a:rPr lang="en-US" dirty="0">
                <a:solidFill>
                  <a:schemeClr val="tx1"/>
                </a:solidFill>
                <a:latin typeface="Times New Roman" panose="02020603050405020304" pitchFamily="18" charset="0"/>
                <a:cs typeface="Times New Roman" panose="02020603050405020304" pitchFamily="18" charset="0"/>
              </a:rPr>
              <a:t> / Buy / Sell</a:t>
            </a:r>
          </a:p>
          <a:p>
            <a:endParaRPr lang="en-US" dirty="0">
              <a:solidFill>
                <a:schemeClr val="tx1"/>
              </a:solidFill>
              <a:latin typeface="Times New Roman" panose="02020603050405020304" pitchFamily="18" charset="0"/>
              <a:cs typeface="Times New Roman" panose="02020603050405020304" pitchFamily="18" charset="0"/>
            </a:endParaRPr>
          </a:p>
          <a:p>
            <a:r>
              <a:rPr kumimoji="1" lang="en-US" altLang="ko-KR" sz="1100" b="1" dirty="0">
                <a:solidFill>
                  <a:schemeClr val="tx1"/>
                </a:solidFill>
                <a:latin typeface="Times New Roman" panose="02020603050405020304" pitchFamily="18" charset="0"/>
                <a:cs typeface="Times New Roman" panose="02020603050405020304" pitchFamily="18" charset="0"/>
              </a:rPr>
              <a:t>Ticker: COKE</a:t>
            </a:r>
          </a:p>
          <a:p>
            <a:endParaRPr lang="en-US" sz="500" dirty="0">
              <a:solidFill>
                <a:schemeClr val="tx1"/>
              </a:solidFill>
              <a:latin typeface="Times New Roman" panose="02020603050405020304" pitchFamily="18" charset="0"/>
              <a:cs typeface="Times New Roman" panose="02020603050405020304" pitchFamily="18" charset="0"/>
            </a:endParaRPr>
          </a:p>
          <a:p>
            <a:r>
              <a:rPr lang="en-US" sz="1100" dirty="0">
                <a:solidFill>
                  <a:schemeClr val="tx1"/>
                </a:solidFill>
                <a:latin typeface="Times New Roman" panose="02020603050405020304" pitchFamily="18" charset="0"/>
                <a:cs typeface="Times New Roman" panose="02020603050405020304" pitchFamily="18" charset="0"/>
              </a:rPr>
              <a:t>Target Share Price: </a:t>
            </a:r>
          </a:p>
          <a:p>
            <a:endParaRPr lang="en-US" sz="500" dirty="0">
              <a:solidFill>
                <a:schemeClr val="tx1"/>
              </a:solidFill>
              <a:latin typeface="Times New Roman" panose="02020603050405020304" pitchFamily="18" charset="0"/>
              <a:cs typeface="Times New Roman" panose="02020603050405020304" pitchFamily="18" charset="0"/>
            </a:endParaRPr>
          </a:p>
          <a:p>
            <a:r>
              <a:rPr lang="en-US" sz="1100" dirty="0">
                <a:solidFill>
                  <a:schemeClr val="tx1"/>
                </a:solidFill>
                <a:latin typeface="Times New Roman" panose="02020603050405020304" pitchFamily="18" charset="0"/>
                <a:cs typeface="Times New Roman" panose="02020603050405020304" pitchFamily="18" charset="0"/>
              </a:rPr>
              <a:t>Current Share Price:</a:t>
            </a:r>
          </a:p>
          <a:p>
            <a:endParaRPr lang="en-US" sz="500" dirty="0">
              <a:solidFill>
                <a:schemeClr val="tx1"/>
              </a:solidFill>
              <a:latin typeface="Times New Roman" panose="02020603050405020304" pitchFamily="18" charset="0"/>
              <a:cs typeface="Times New Roman" panose="02020603050405020304" pitchFamily="18" charset="0"/>
            </a:endParaRPr>
          </a:p>
          <a:p>
            <a:r>
              <a:rPr lang="en-US" sz="1100" dirty="0">
                <a:solidFill>
                  <a:schemeClr val="tx1"/>
                </a:solidFill>
                <a:latin typeface="Times New Roman" panose="02020603050405020304" pitchFamily="18" charset="0"/>
                <a:cs typeface="Times New Roman" panose="02020603050405020304" pitchFamily="18" charset="0"/>
              </a:rPr>
              <a:t>Data Date: </a:t>
            </a:r>
          </a:p>
          <a:p>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F4C2EC1-A7F4-18B4-BB52-DB7B169AEAB7}"/>
              </a:ext>
            </a:extLst>
          </p:cNvPr>
          <p:cNvSpPr txBox="1"/>
          <p:nvPr/>
        </p:nvSpPr>
        <p:spPr>
          <a:xfrm>
            <a:off x="761401" y="1329061"/>
            <a:ext cx="2667597" cy="430887"/>
          </a:xfrm>
          <a:prstGeom prst="rect">
            <a:avLst/>
          </a:prstGeom>
          <a:noFill/>
        </p:spPr>
        <p:txBody>
          <a:bodyPr wrap="square" rtlCol="0">
            <a:spAutoFit/>
          </a:bodyPr>
          <a:lstStyle/>
          <a:p>
            <a:pPr algn="ctr"/>
            <a:r>
              <a:rPr kumimoji="1" lang="en-US" altLang="ko-KR" sz="1100" b="1" dirty="0">
                <a:solidFill>
                  <a:schemeClr val="bg1"/>
                </a:solidFill>
                <a:latin typeface="Times New Roman" panose="02020603050405020304" pitchFamily="18" charset="0"/>
                <a:cs typeface="Times New Roman" panose="02020603050405020304" pitchFamily="18" charset="0"/>
              </a:rPr>
              <a:t>Researched by </a:t>
            </a:r>
            <a:r>
              <a:rPr kumimoji="1" lang="en-US" altLang="ko-KR" sz="1100" b="1" i="1" dirty="0">
                <a:solidFill>
                  <a:schemeClr val="bg1"/>
                </a:solidFill>
                <a:latin typeface="Times New Roman" panose="02020603050405020304" pitchFamily="18" charset="0"/>
                <a:cs typeface="Times New Roman" panose="02020603050405020304" pitchFamily="18" charset="0"/>
              </a:rPr>
              <a:t>Name</a:t>
            </a:r>
            <a:endParaRPr kumimoji="1" lang="ko-KR" altLang="en-US" sz="1100" b="1" i="1" dirty="0">
              <a:solidFill>
                <a:schemeClr val="bg1"/>
              </a:solidFill>
              <a:latin typeface="Times New Roman" panose="02020603050405020304" pitchFamily="18" charset="0"/>
              <a:cs typeface="Times New Roman" panose="02020603050405020304" pitchFamily="18" charset="0"/>
            </a:endParaRPr>
          </a:p>
          <a:p>
            <a:endParaRPr kumimoji="1" lang="en-US" altLang="ko-KR" sz="11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E28A366-6B05-3F65-597A-27F92769B39F}"/>
              </a:ext>
            </a:extLst>
          </p:cNvPr>
          <p:cNvSpPr txBox="1"/>
          <p:nvPr/>
        </p:nvSpPr>
        <p:spPr>
          <a:xfrm>
            <a:off x="133693" y="1739430"/>
            <a:ext cx="4176983" cy="1762598"/>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Company Overview</a:t>
            </a:r>
          </a:p>
          <a:p>
            <a:pPr>
              <a:lnSpc>
                <a:spcPct val="150000"/>
              </a:lnSpc>
              <a:spcBef>
                <a:spcPts val="130"/>
              </a:spcBef>
              <a:spcAft>
                <a:spcPts val="130"/>
              </a:spcAft>
            </a:pPr>
            <a:endParaRPr lang="en-US" sz="1000" i="1" dirty="0">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Introduce the company. </a:t>
            </a:r>
          </a:p>
          <a:p>
            <a:pPr>
              <a:lnSpc>
                <a:spcPct val="150000"/>
              </a:lnSpc>
              <a:spcBef>
                <a:spcPts val="130"/>
              </a:spcBef>
              <a:spcAft>
                <a:spcPts val="130"/>
              </a:spcAft>
            </a:pP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Tips: Include information like the industry, origin, and products of the company.</a:t>
            </a:r>
          </a:p>
          <a:p>
            <a:pPr>
              <a:lnSpc>
                <a:spcPct val="150000"/>
              </a:lnSpc>
              <a:spcBef>
                <a:spcPts val="130"/>
              </a:spcBef>
              <a:spcAft>
                <a:spcPts val="130"/>
              </a:spcAft>
            </a:pPr>
            <a:endParaRPr lang="en-US" sz="1000" i="1"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BD422458-B218-329C-F093-35712BA65DE0}"/>
              </a:ext>
            </a:extLst>
          </p:cNvPr>
          <p:cNvSpPr/>
          <p:nvPr/>
        </p:nvSpPr>
        <p:spPr>
          <a:xfrm>
            <a:off x="4412974" y="3654699"/>
            <a:ext cx="2445026" cy="6026014"/>
          </a:xfrm>
          <a:prstGeom prst="rect">
            <a:avLst/>
          </a:prstGeom>
          <a:solidFill>
            <a:schemeClr val="bg2">
              <a:lumMod val="75000"/>
              <a:alpha val="294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latin typeface="Times New Roman" panose="02020603050405020304" pitchFamily="18" charset="0"/>
                <a:cs typeface="Times New Roman" panose="02020603050405020304" pitchFamily="18" charset="0"/>
              </a:rPr>
              <a:t>52 Week Range:	 	$0.00 ~ $0.00</a:t>
            </a: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Current Stock Price: 	$0.0</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P/E Ratio (LTM): 		0.0 </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Beta Estimate: 		0.0 </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Dividend Yield: 		0.0% </a:t>
            </a: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2024 DPS: 		$0 </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2024 P/S: 		$0.00</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EV/Sales: 		$0.00 </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WACC: 			$0.00 </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P/BV: 			$0.00 </a:t>
            </a: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Equity Value: 		$0.00</a:t>
            </a: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Enterprise Value: 		$0.00 </a:t>
            </a: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r>
              <a:rPr lang="en-US" sz="900" b="1" dirty="0">
                <a:solidFill>
                  <a:schemeClr val="tx1"/>
                </a:solidFill>
                <a:latin typeface="Times New Roman" panose="02020603050405020304" pitchFamily="18" charset="0"/>
                <a:cs typeface="Times New Roman" panose="02020603050405020304" pitchFamily="18" charset="0"/>
              </a:rPr>
              <a:t>Industry: 	Beverage Production</a:t>
            </a: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a:p>
            <a:endParaRPr lang="en-US" sz="900" b="1" dirty="0">
              <a:solidFill>
                <a:schemeClr val="tx1"/>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ED54F9DA-B13F-7CF4-B78E-92F8BDEE07AB}"/>
              </a:ext>
            </a:extLst>
          </p:cNvPr>
          <p:cNvCxnSpPr>
            <a:cxnSpLocks/>
          </p:cNvCxnSpPr>
          <p:nvPr/>
        </p:nvCxnSpPr>
        <p:spPr>
          <a:xfrm>
            <a:off x="4502426" y="4418716"/>
            <a:ext cx="2246243" cy="0"/>
          </a:xfrm>
          <a:prstGeom prst="line">
            <a:avLst/>
          </a:prstGeom>
          <a:ln w="889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39F0C47-7CB8-F38B-B7AD-A5DDB6695576}"/>
              </a:ext>
            </a:extLst>
          </p:cNvPr>
          <p:cNvCxnSpPr>
            <a:cxnSpLocks/>
          </p:cNvCxnSpPr>
          <p:nvPr/>
        </p:nvCxnSpPr>
        <p:spPr>
          <a:xfrm>
            <a:off x="4502426" y="5715862"/>
            <a:ext cx="2246243" cy="0"/>
          </a:xfrm>
          <a:prstGeom prst="line">
            <a:avLst/>
          </a:prstGeom>
          <a:ln w="8890">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B88AF27-94E9-0BB5-34A0-9BFB4BAD4ABD}"/>
              </a:ext>
            </a:extLst>
          </p:cNvPr>
          <p:cNvSpPr txBox="1"/>
          <p:nvPr/>
        </p:nvSpPr>
        <p:spPr>
          <a:xfrm>
            <a:off x="4412974" y="9496047"/>
            <a:ext cx="1017443" cy="184666"/>
          </a:xfrm>
          <a:prstGeom prst="rect">
            <a:avLst/>
          </a:prstGeom>
          <a:noFill/>
        </p:spPr>
        <p:txBody>
          <a:bodyPr wrap="square" rtlCol="0">
            <a:spAutoFit/>
          </a:bodyPr>
          <a:lstStyle/>
          <a:p>
            <a:r>
              <a:rPr lang="en-US" sz="600" i="1" dirty="0">
                <a:latin typeface="Times New Roman" panose="02020603050405020304" pitchFamily="18" charset="0"/>
                <a:cs typeface="Times New Roman" panose="02020603050405020304" pitchFamily="18" charset="0"/>
              </a:rPr>
              <a:t>Retrieved from FactSet</a:t>
            </a:r>
          </a:p>
        </p:txBody>
      </p:sp>
      <p:sp>
        <p:nvSpPr>
          <p:cNvPr id="36" name="TextBox 35">
            <a:extLst>
              <a:ext uri="{FF2B5EF4-FFF2-40B4-BE49-F238E27FC236}">
                <a16:creationId xmlns:a16="http://schemas.microsoft.com/office/drawing/2014/main" id="{937C9024-2EFF-99C6-08E8-90C4848F124A}"/>
              </a:ext>
            </a:extLst>
          </p:cNvPr>
          <p:cNvSpPr txBox="1"/>
          <p:nvPr/>
        </p:nvSpPr>
        <p:spPr>
          <a:xfrm>
            <a:off x="133693" y="4418716"/>
            <a:ext cx="4176983" cy="196977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Valuation</a:t>
            </a:r>
          </a:p>
          <a:p>
            <a:endParaRPr lang="en-US" sz="1200" dirty="0">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Bring the result from DCF, P/E Model or other valuation models and explain the reason why you chose ‘Hold’, ‘Buy’, or ‘Sell’.</a:t>
            </a: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You can also make a chart from Excel, etc.</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Here’s an example:</a:t>
            </a: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pic>
        <p:nvPicPr>
          <p:cNvPr id="3" name="Picture 2" descr="A graph showing the price of a stock price&#10;&#10;AI-generated content may be incorrect.">
            <a:extLst>
              <a:ext uri="{FF2B5EF4-FFF2-40B4-BE49-F238E27FC236}">
                <a16:creationId xmlns:a16="http://schemas.microsoft.com/office/drawing/2014/main" id="{75E79EBD-5D31-1982-AE29-02813F1FDF4C}"/>
              </a:ext>
            </a:extLst>
          </p:cNvPr>
          <p:cNvPicPr>
            <a:picLocks noChangeAspect="1"/>
          </p:cNvPicPr>
          <p:nvPr/>
        </p:nvPicPr>
        <p:blipFill>
          <a:blip r:embed="rId5"/>
          <a:stretch>
            <a:fillRect/>
          </a:stretch>
        </p:blipFill>
        <p:spPr>
          <a:xfrm>
            <a:off x="198467" y="5715861"/>
            <a:ext cx="3459133" cy="2279883"/>
          </a:xfrm>
          <a:prstGeom prst="rect">
            <a:avLst/>
          </a:prstGeom>
        </p:spPr>
      </p:pic>
    </p:spTree>
    <p:extLst>
      <p:ext uri="{BB962C8B-B14F-4D97-AF65-F5344CB8AC3E}">
        <p14:creationId xmlns:p14="http://schemas.microsoft.com/office/powerpoint/2010/main" val="254647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68907-402C-9116-7274-DA598B89F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17B25-85F7-654B-1987-250A0F10E8EC}"/>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9A89F6C0-0EE6-B54D-252F-9BD6BCE364BC}"/>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3C4A691-C9E2-5296-E344-8EB4F6BF5FDC}"/>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95F96241-D85E-8EBC-B8CB-B6ED1D37FDDB}"/>
              </a:ext>
            </a:extLst>
          </p:cNvPr>
          <p:cNvSpPr>
            <a:spLocks noGrp="1"/>
          </p:cNvSpPr>
          <p:nvPr>
            <p:ph type="sldNum" sz="quarter" idx="12"/>
          </p:nvPr>
        </p:nvSpPr>
        <p:spPr/>
        <p:txBody>
          <a:bodyPr/>
          <a:lstStyle/>
          <a:p>
            <a:fld id="{91FDC57E-08AB-2A45-80D5-0CAE99338B07}" type="slidenum">
              <a:rPr lang="en-US" smtClean="0"/>
              <a:t>10</a:t>
            </a:fld>
            <a:endParaRPr lang="en-US"/>
          </a:p>
        </p:txBody>
      </p:sp>
      <p:sp>
        <p:nvSpPr>
          <p:cNvPr id="4" name="TextBox 3">
            <a:extLst>
              <a:ext uri="{FF2B5EF4-FFF2-40B4-BE49-F238E27FC236}">
                <a16:creationId xmlns:a16="http://schemas.microsoft.com/office/drawing/2014/main" id="{E69390C3-21B5-B4E1-FB06-CAF387F2533F}"/>
              </a:ext>
            </a:extLst>
          </p:cNvPr>
          <p:cNvSpPr txBox="1"/>
          <p:nvPr/>
        </p:nvSpPr>
        <p:spPr>
          <a:xfrm>
            <a:off x="471488" y="2236096"/>
            <a:ext cx="5143500" cy="740908"/>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DDM Sensitivity Analysis</a:t>
            </a:r>
          </a:p>
          <a:p>
            <a:pPr>
              <a:lnSpc>
                <a:spcPct val="150000"/>
              </a:lnSpc>
              <a:spcBef>
                <a:spcPts val="130"/>
              </a:spcBef>
              <a:spcAft>
                <a:spcPts val="130"/>
              </a:spcAft>
            </a:pPr>
            <a:r>
              <a:rPr lang="en-US" sz="1000" dirty="0">
                <a:latin typeface="Times New Roman" panose="02020603050405020304" pitchFamily="18" charset="0"/>
                <a:cs typeface="Times New Roman" panose="02020603050405020304" pitchFamily="18" charset="0"/>
              </a:rPr>
              <a:t>Dividend Discount Model’s sensitivity analysis shows how much the implied share price changes when cost of equity and terminal growth rate changes.</a:t>
            </a:r>
          </a:p>
        </p:txBody>
      </p:sp>
      <p:sp>
        <p:nvSpPr>
          <p:cNvPr id="8" name="TextBox 7">
            <a:extLst>
              <a:ext uri="{FF2B5EF4-FFF2-40B4-BE49-F238E27FC236}">
                <a16:creationId xmlns:a16="http://schemas.microsoft.com/office/drawing/2014/main" id="{16F84F1F-7AA7-08DA-0470-7F6DD0278D49}"/>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DDM Model</a:t>
            </a:r>
          </a:p>
          <a:p>
            <a:endParaRPr lang="en-US" sz="1400" dirty="0"/>
          </a:p>
        </p:txBody>
      </p:sp>
      <p:pic>
        <p:nvPicPr>
          <p:cNvPr id="7" name="Picture 6" descr="A blue and white table with numbers and symbols&#10;&#10;AI-generated content may be incorrect.">
            <a:extLst>
              <a:ext uri="{FF2B5EF4-FFF2-40B4-BE49-F238E27FC236}">
                <a16:creationId xmlns:a16="http://schemas.microsoft.com/office/drawing/2014/main" id="{5B018581-4B65-9C63-AAEE-D9F9B566EB0F}"/>
              </a:ext>
            </a:extLst>
          </p:cNvPr>
          <p:cNvPicPr>
            <a:picLocks noChangeAspect="1"/>
          </p:cNvPicPr>
          <p:nvPr/>
        </p:nvPicPr>
        <p:blipFill>
          <a:blip r:embed="rId2"/>
          <a:stretch>
            <a:fillRect/>
          </a:stretch>
        </p:blipFill>
        <p:spPr>
          <a:xfrm>
            <a:off x="377872" y="3751969"/>
            <a:ext cx="6102255" cy="2306251"/>
          </a:xfrm>
          <a:prstGeom prst="rect">
            <a:avLst/>
          </a:prstGeom>
        </p:spPr>
      </p:pic>
    </p:spTree>
    <p:extLst>
      <p:ext uri="{BB962C8B-B14F-4D97-AF65-F5344CB8AC3E}">
        <p14:creationId xmlns:p14="http://schemas.microsoft.com/office/powerpoint/2010/main" val="231820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5EB3-B116-A652-BBDA-C461FFFA5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D9CDD-A3C1-D4A1-D0DA-5FDE6C8FC35E}"/>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533EAA78-729D-C631-8ED9-8290DF0A80A5}"/>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910710F-EB2A-B635-A843-98EAA57A0CBD}"/>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6539C4D5-9835-AEEB-725B-D3C6E145D555}"/>
              </a:ext>
            </a:extLst>
          </p:cNvPr>
          <p:cNvSpPr>
            <a:spLocks noGrp="1"/>
          </p:cNvSpPr>
          <p:nvPr>
            <p:ph type="sldNum" sz="quarter" idx="12"/>
          </p:nvPr>
        </p:nvSpPr>
        <p:spPr/>
        <p:txBody>
          <a:bodyPr/>
          <a:lstStyle/>
          <a:p>
            <a:fld id="{91FDC57E-08AB-2A45-80D5-0CAE99338B07}" type="slidenum">
              <a:rPr lang="en-US" smtClean="0"/>
              <a:t>11</a:t>
            </a:fld>
            <a:endParaRPr lang="en-US"/>
          </a:p>
        </p:txBody>
      </p:sp>
      <p:sp>
        <p:nvSpPr>
          <p:cNvPr id="4" name="TextBox 3">
            <a:extLst>
              <a:ext uri="{FF2B5EF4-FFF2-40B4-BE49-F238E27FC236}">
                <a16:creationId xmlns:a16="http://schemas.microsoft.com/office/drawing/2014/main" id="{4EEBBCE5-CBC6-C49C-6C80-CC716CDCBF65}"/>
              </a:ext>
            </a:extLst>
          </p:cNvPr>
          <p:cNvSpPr txBox="1"/>
          <p:nvPr/>
        </p:nvSpPr>
        <p:spPr>
          <a:xfrm>
            <a:off x="471488" y="2236096"/>
            <a:ext cx="5143500" cy="2436564"/>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Free Cash Flow Calculations</a:t>
            </a:r>
          </a:p>
          <a:p>
            <a:pPr>
              <a:spcBef>
                <a:spcPts val="130"/>
              </a:spcBef>
              <a:spcAft>
                <a:spcPts val="130"/>
              </a:spcAft>
            </a:pPr>
            <a:endParaRPr lang="en-US" sz="1200" b="1" dirty="0">
              <a:latin typeface="Times New Roman" panose="02020603050405020304" pitchFamily="18" charset="0"/>
              <a:cs typeface="Times New Roman" panose="02020603050405020304" pitchFamily="18" charset="0"/>
            </a:endParaRPr>
          </a:p>
          <a:p>
            <a:pPr>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First, use projected operating income and changes in net working capital to calculate forecasted operating cash flow over the explicit projection period.</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Next, estimate capital expenditures based on historical spending patterns to reflect the firm’s ongoing reinvestment needs.</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Then, calculate Free Cash Flow by subtracting projected </a:t>
            </a:r>
            <a:r>
              <a:rPr lang="en-US" sz="1000" i="1" dirty="0" err="1">
                <a:solidFill>
                  <a:schemeClr val="bg2">
                    <a:lumMod val="75000"/>
                  </a:schemeClr>
                </a:solidFill>
                <a:latin typeface="Times New Roman" panose="02020603050405020304" pitchFamily="18" charset="0"/>
                <a:cs typeface="Times New Roman" panose="02020603050405020304" pitchFamily="18" charset="0"/>
              </a:rPr>
              <a:t>CapEx</a:t>
            </a:r>
            <a:r>
              <a:rPr lang="en-US" sz="1000" i="1" dirty="0">
                <a:solidFill>
                  <a:schemeClr val="bg2">
                    <a:lumMod val="75000"/>
                  </a:schemeClr>
                </a:solidFill>
                <a:latin typeface="Times New Roman" panose="02020603050405020304" pitchFamily="18" charset="0"/>
                <a:cs typeface="Times New Roman" panose="02020603050405020304" pitchFamily="18" charset="0"/>
              </a:rPr>
              <a:t> from operating cash flow for each forecast year.</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Finally, explain why Free Cash Flow is the most appropriate input for valuation and how it serves as the foundation for a Discounted Cash Flow analysis to estimate the firm’s intrinsic value.</a:t>
            </a:r>
          </a:p>
        </p:txBody>
      </p:sp>
      <p:sp>
        <p:nvSpPr>
          <p:cNvPr id="8" name="TextBox 7">
            <a:extLst>
              <a:ext uri="{FF2B5EF4-FFF2-40B4-BE49-F238E27FC236}">
                <a16:creationId xmlns:a16="http://schemas.microsoft.com/office/drawing/2014/main" id="{5CBB9E54-8CE6-1418-95B9-5B3D4A57C50F}"/>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DCF Model</a:t>
            </a:r>
          </a:p>
          <a:p>
            <a:endParaRPr lang="en-US" sz="1400" dirty="0"/>
          </a:p>
        </p:txBody>
      </p:sp>
      <p:pic>
        <p:nvPicPr>
          <p:cNvPr id="5" name="Picture 4" descr="A screenshot of a graph&#10;&#10;AI-generated content may be incorrect.">
            <a:extLst>
              <a:ext uri="{FF2B5EF4-FFF2-40B4-BE49-F238E27FC236}">
                <a16:creationId xmlns:a16="http://schemas.microsoft.com/office/drawing/2014/main" id="{DEA6815B-3EE1-EC81-94D1-34D4479AE8F9}"/>
              </a:ext>
            </a:extLst>
          </p:cNvPr>
          <p:cNvPicPr>
            <a:picLocks noChangeAspect="1"/>
          </p:cNvPicPr>
          <p:nvPr/>
        </p:nvPicPr>
        <p:blipFill>
          <a:blip r:embed="rId2"/>
          <a:stretch>
            <a:fillRect/>
          </a:stretch>
        </p:blipFill>
        <p:spPr>
          <a:xfrm>
            <a:off x="471488" y="4927810"/>
            <a:ext cx="5816376" cy="3207447"/>
          </a:xfrm>
          <a:prstGeom prst="rect">
            <a:avLst/>
          </a:prstGeom>
        </p:spPr>
      </p:pic>
    </p:spTree>
    <p:extLst>
      <p:ext uri="{BB962C8B-B14F-4D97-AF65-F5344CB8AC3E}">
        <p14:creationId xmlns:p14="http://schemas.microsoft.com/office/powerpoint/2010/main" val="264982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50DEF-950C-C55E-8D09-D8C008E84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4A821-855C-54BB-7A34-36FF5183BB8F}"/>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54273696-7AC5-A5BD-6800-09287E32FD86}"/>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08C5F8C-2818-194B-88EB-54011381933C}"/>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EA368CFE-C9F7-D402-11D5-63E2BE37F22B}"/>
              </a:ext>
            </a:extLst>
          </p:cNvPr>
          <p:cNvSpPr>
            <a:spLocks noGrp="1"/>
          </p:cNvSpPr>
          <p:nvPr>
            <p:ph type="sldNum" sz="quarter" idx="12"/>
          </p:nvPr>
        </p:nvSpPr>
        <p:spPr/>
        <p:txBody>
          <a:bodyPr/>
          <a:lstStyle/>
          <a:p>
            <a:fld id="{91FDC57E-08AB-2A45-80D5-0CAE99338B07}" type="slidenum">
              <a:rPr lang="en-US" smtClean="0"/>
              <a:t>12</a:t>
            </a:fld>
            <a:endParaRPr lang="en-US"/>
          </a:p>
        </p:txBody>
      </p:sp>
      <p:sp>
        <p:nvSpPr>
          <p:cNvPr id="4" name="TextBox 3">
            <a:extLst>
              <a:ext uri="{FF2B5EF4-FFF2-40B4-BE49-F238E27FC236}">
                <a16:creationId xmlns:a16="http://schemas.microsoft.com/office/drawing/2014/main" id="{663DFF20-02AA-156F-D7B3-B0252CFB21FE}"/>
              </a:ext>
            </a:extLst>
          </p:cNvPr>
          <p:cNvSpPr txBox="1"/>
          <p:nvPr/>
        </p:nvSpPr>
        <p:spPr>
          <a:xfrm>
            <a:off x="471488" y="2236096"/>
            <a:ext cx="5143500" cy="1367041"/>
          </a:xfrm>
          <a:prstGeom prst="rect">
            <a:avLst/>
          </a:prstGeom>
          <a:noFill/>
        </p:spPr>
        <p:txBody>
          <a:bodyPr wrap="square" rtlCol="0">
            <a:spAutoFit/>
          </a:bodyPr>
          <a:lstStyle/>
          <a:p>
            <a:pPr>
              <a:spcBef>
                <a:spcPts val="130"/>
              </a:spcBef>
              <a:spcAft>
                <a:spcPts val="130"/>
              </a:spcAft>
            </a:pPr>
            <a:r>
              <a:rPr lang="en-US" sz="1200" b="1" dirty="0" err="1">
                <a:latin typeface="Times New Roman" panose="02020603050405020304" pitchFamily="18" charset="0"/>
                <a:cs typeface="Times New Roman" panose="02020603050405020304" pitchFamily="18" charset="0"/>
              </a:rPr>
              <a:t>Wacc</a:t>
            </a:r>
            <a:endParaRPr lang="en-US" sz="1200" b="1" dirty="0">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Use the firm’s equity value and total debt to determine the capital structure weights.</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Then, estimate the cost of equity using CAPM and the cost of debt based on the company’s credit quality and applicable credit spread.</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Finally, combine these inputs to calculate the Weighted Average Cost of Capital, which serves as the discount rate for the valuation model.</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Example: Using COKE’s equity value, total debt, CAPM (from DDM model), and cost of debt (using A+ credit spread), the WACC comes out to be 6.09% (Figure 10)</a:t>
            </a:r>
          </a:p>
        </p:txBody>
      </p:sp>
      <p:sp>
        <p:nvSpPr>
          <p:cNvPr id="8" name="TextBox 7">
            <a:extLst>
              <a:ext uri="{FF2B5EF4-FFF2-40B4-BE49-F238E27FC236}">
                <a16:creationId xmlns:a16="http://schemas.microsoft.com/office/drawing/2014/main" id="{8CD8822C-D8C4-3A6B-9B8D-771317D29199}"/>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DCF Model</a:t>
            </a:r>
          </a:p>
          <a:p>
            <a:endParaRPr lang="en-US" sz="1400" dirty="0"/>
          </a:p>
        </p:txBody>
      </p:sp>
      <p:sp>
        <p:nvSpPr>
          <p:cNvPr id="3" name="TextBox 2">
            <a:extLst>
              <a:ext uri="{FF2B5EF4-FFF2-40B4-BE49-F238E27FC236}">
                <a16:creationId xmlns:a16="http://schemas.microsoft.com/office/drawing/2014/main" id="{A6A3EFDE-9D22-C4EE-F740-9D04A9743770}"/>
              </a:ext>
            </a:extLst>
          </p:cNvPr>
          <p:cNvSpPr txBox="1"/>
          <p:nvPr/>
        </p:nvSpPr>
        <p:spPr>
          <a:xfrm>
            <a:off x="471488" y="6638276"/>
            <a:ext cx="5143500" cy="1213153"/>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Terminal Value</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Apply a terminal growth rate consistent with the assumptions used in prior valuation models to calculate the terminal value.</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Then, combine the present value of projected free cash flows with the discounted terminal value to arrive at the firm’s enterprise value.</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Example: Using same terminal growth rate of 2% as Dividend Discount Model, the enterprise value of COKE comes out to be $16,372.58 (Figure 11).</a:t>
            </a:r>
          </a:p>
        </p:txBody>
      </p:sp>
      <p:pic>
        <p:nvPicPr>
          <p:cNvPr id="10" name="Picture 9" descr="A screenshot of a computer screen&#10;&#10;AI-generated content may be incorrect.">
            <a:extLst>
              <a:ext uri="{FF2B5EF4-FFF2-40B4-BE49-F238E27FC236}">
                <a16:creationId xmlns:a16="http://schemas.microsoft.com/office/drawing/2014/main" id="{8F331440-020E-C361-92CB-87421FC5E385}"/>
              </a:ext>
            </a:extLst>
          </p:cNvPr>
          <p:cNvPicPr>
            <a:picLocks noChangeAspect="1"/>
          </p:cNvPicPr>
          <p:nvPr/>
        </p:nvPicPr>
        <p:blipFill>
          <a:blip r:embed="rId2"/>
          <a:stretch>
            <a:fillRect/>
          </a:stretch>
        </p:blipFill>
        <p:spPr>
          <a:xfrm>
            <a:off x="587375" y="3616550"/>
            <a:ext cx="3267645" cy="3089050"/>
          </a:xfrm>
          <a:prstGeom prst="rect">
            <a:avLst/>
          </a:prstGeom>
        </p:spPr>
      </p:pic>
      <p:pic>
        <p:nvPicPr>
          <p:cNvPr id="13" name="Picture 12" descr="A white and blue rectangular object with text&#10;&#10;AI-generated content may be incorrect.">
            <a:extLst>
              <a:ext uri="{FF2B5EF4-FFF2-40B4-BE49-F238E27FC236}">
                <a16:creationId xmlns:a16="http://schemas.microsoft.com/office/drawing/2014/main" id="{1C1E0631-B6C6-3A02-6C50-A6D93B99F155}"/>
              </a:ext>
            </a:extLst>
          </p:cNvPr>
          <p:cNvPicPr>
            <a:picLocks noChangeAspect="1"/>
          </p:cNvPicPr>
          <p:nvPr/>
        </p:nvPicPr>
        <p:blipFill>
          <a:blip r:embed="rId3"/>
          <a:stretch>
            <a:fillRect/>
          </a:stretch>
        </p:blipFill>
        <p:spPr>
          <a:xfrm>
            <a:off x="587375" y="7890367"/>
            <a:ext cx="4803775" cy="1677058"/>
          </a:xfrm>
          <a:prstGeom prst="rect">
            <a:avLst/>
          </a:prstGeom>
        </p:spPr>
      </p:pic>
    </p:spTree>
    <p:extLst>
      <p:ext uri="{BB962C8B-B14F-4D97-AF65-F5344CB8AC3E}">
        <p14:creationId xmlns:p14="http://schemas.microsoft.com/office/powerpoint/2010/main" val="20916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5A57A-0349-0811-4223-5383338F3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E00C2-B0E8-4A5D-30C2-0DCFB1ECF409}"/>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AB87C41E-01AA-BEB1-ADF5-1BFBF6F2FE10}"/>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06AF74-7E47-CD12-54F0-CB4D63F49785}"/>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02D000DE-0723-A1D4-CC88-944BF1C5C271}"/>
              </a:ext>
            </a:extLst>
          </p:cNvPr>
          <p:cNvSpPr>
            <a:spLocks noGrp="1"/>
          </p:cNvSpPr>
          <p:nvPr>
            <p:ph type="sldNum" sz="quarter" idx="12"/>
          </p:nvPr>
        </p:nvSpPr>
        <p:spPr/>
        <p:txBody>
          <a:bodyPr/>
          <a:lstStyle/>
          <a:p>
            <a:fld id="{91FDC57E-08AB-2A45-80D5-0CAE99338B07}" type="slidenum">
              <a:rPr lang="en-US" smtClean="0"/>
              <a:t>13</a:t>
            </a:fld>
            <a:endParaRPr lang="en-US"/>
          </a:p>
        </p:txBody>
      </p:sp>
      <p:sp>
        <p:nvSpPr>
          <p:cNvPr id="4" name="TextBox 3">
            <a:extLst>
              <a:ext uri="{FF2B5EF4-FFF2-40B4-BE49-F238E27FC236}">
                <a16:creationId xmlns:a16="http://schemas.microsoft.com/office/drawing/2014/main" id="{48E6EC81-B53E-F895-FBE4-91F8749CE80D}"/>
              </a:ext>
            </a:extLst>
          </p:cNvPr>
          <p:cNvSpPr txBox="1"/>
          <p:nvPr/>
        </p:nvSpPr>
        <p:spPr>
          <a:xfrm>
            <a:off x="471488" y="2236096"/>
            <a:ext cx="5143500" cy="1367041"/>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Implied Share Price</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First, convert enterprise value to equity value by deducting net debt.</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Next, divide the resulting equity value by the number of shares outstanding to obtain the implied share price from the DCF model.</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Then, compare the implied share price to the current market price to assess potential upside or downside.</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Finally, perform a sensitivity analysis across a reasonable range of WACC and terminal growth rate assumptions to evaluate how robust the implied valuation is to changes in key inputs.</a:t>
            </a:r>
          </a:p>
        </p:txBody>
      </p:sp>
      <p:sp>
        <p:nvSpPr>
          <p:cNvPr id="8" name="TextBox 7">
            <a:extLst>
              <a:ext uri="{FF2B5EF4-FFF2-40B4-BE49-F238E27FC236}">
                <a16:creationId xmlns:a16="http://schemas.microsoft.com/office/drawing/2014/main" id="{42291917-E1AE-FCBC-4E3A-FE6D4464FBC0}"/>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DCF Model</a:t>
            </a:r>
          </a:p>
          <a:p>
            <a:endParaRPr lang="en-US" sz="1400" dirty="0"/>
          </a:p>
        </p:txBody>
      </p:sp>
      <p:sp>
        <p:nvSpPr>
          <p:cNvPr id="3" name="TextBox 2">
            <a:extLst>
              <a:ext uri="{FF2B5EF4-FFF2-40B4-BE49-F238E27FC236}">
                <a16:creationId xmlns:a16="http://schemas.microsoft.com/office/drawing/2014/main" id="{C8CDE168-F5FB-907E-777F-8E2CF3A45AAA}"/>
              </a:ext>
            </a:extLst>
          </p:cNvPr>
          <p:cNvSpPr txBox="1"/>
          <p:nvPr/>
        </p:nvSpPr>
        <p:spPr>
          <a:xfrm>
            <a:off x="471488" y="5776823"/>
            <a:ext cx="5143500" cy="1520929"/>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DCF Sensitivity Analysis</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First, set up a sensitivity table by varying the two key DCF assumptions: the terminal growth rate and the weighted average cost of capital.</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Next, calculate the implied share price for each combination of WACC and terminal growth assumptions.</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Then, identify a base case within the table to serve as the central valuation reference point.</a:t>
            </a:r>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Finally, use the table to observe how changes in the discount rate and long term growth assumptions affect the implied share price, noting the inverse relationship between WACC and valuation.</a:t>
            </a:r>
          </a:p>
        </p:txBody>
      </p:sp>
      <p:pic>
        <p:nvPicPr>
          <p:cNvPr id="7" name="Picture 6" descr="A screenshot of a computer&#10;&#10;AI-generated content may be incorrect.">
            <a:extLst>
              <a:ext uri="{FF2B5EF4-FFF2-40B4-BE49-F238E27FC236}">
                <a16:creationId xmlns:a16="http://schemas.microsoft.com/office/drawing/2014/main" id="{C25CBB44-4202-BEFF-F5B4-5588D4A15405}"/>
              </a:ext>
            </a:extLst>
          </p:cNvPr>
          <p:cNvPicPr>
            <a:picLocks noChangeAspect="1"/>
          </p:cNvPicPr>
          <p:nvPr/>
        </p:nvPicPr>
        <p:blipFill>
          <a:blip r:embed="rId2"/>
          <a:stretch>
            <a:fillRect/>
          </a:stretch>
        </p:blipFill>
        <p:spPr>
          <a:xfrm>
            <a:off x="572558" y="3733138"/>
            <a:ext cx="5813955" cy="1913684"/>
          </a:xfrm>
          <a:prstGeom prst="rect">
            <a:avLst/>
          </a:prstGeom>
        </p:spPr>
      </p:pic>
      <p:pic>
        <p:nvPicPr>
          <p:cNvPr id="14" name="Picture 13" descr="A screenshot of a graph&#10;&#10;AI-generated content may be incorrect.">
            <a:extLst>
              <a:ext uri="{FF2B5EF4-FFF2-40B4-BE49-F238E27FC236}">
                <a16:creationId xmlns:a16="http://schemas.microsoft.com/office/drawing/2014/main" id="{5C8B1EC7-7F18-3F9F-E722-8706FCC878A8}"/>
              </a:ext>
            </a:extLst>
          </p:cNvPr>
          <p:cNvPicPr>
            <a:picLocks noChangeAspect="1"/>
          </p:cNvPicPr>
          <p:nvPr/>
        </p:nvPicPr>
        <p:blipFill>
          <a:blip r:embed="rId3"/>
          <a:stretch>
            <a:fillRect/>
          </a:stretch>
        </p:blipFill>
        <p:spPr>
          <a:xfrm>
            <a:off x="572557" y="7427753"/>
            <a:ext cx="5456767" cy="2054946"/>
          </a:xfrm>
          <a:prstGeom prst="rect">
            <a:avLst/>
          </a:prstGeom>
        </p:spPr>
      </p:pic>
    </p:spTree>
    <p:extLst>
      <p:ext uri="{BB962C8B-B14F-4D97-AF65-F5344CB8AC3E}">
        <p14:creationId xmlns:p14="http://schemas.microsoft.com/office/powerpoint/2010/main" val="128701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8569-71DE-F7BC-FE4F-D910C78950F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40DDB9-7838-6033-1435-8C103504EB9B}"/>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7" name="Round Same Side Corner Rectangle 6">
            <a:extLst>
              <a:ext uri="{FF2B5EF4-FFF2-40B4-BE49-F238E27FC236}">
                <a16:creationId xmlns:a16="http://schemas.microsoft.com/office/drawing/2014/main" id="{B953F495-F4DD-C61F-C7E3-F92BF40FB7F3}"/>
              </a:ext>
            </a:extLst>
          </p:cNvPr>
          <p:cNvSpPr/>
          <p:nvPr/>
        </p:nvSpPr>
        <p:spPr>
          <a:xfrm rot="5400000">
            <a:off x="2440253" y="3160464"/>
            <a:ext cx="1977494" cy="3208866"/>
          </a:xfrm>
          <a:prstGeom prst="round2SameRect">
            <a:avLst>
              <a:gd name="adj1" fmla="val 0"/>
              <a:gd name="adj2" fmla="val 0"/>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3">
            <a:extLst>
              <a:ext uri="{FF2B5EF4-FFF2-40B4-BE49-F238E27FC236}">
                <a16:creationId xmlns:a16="http://schemas.microsoft.com/office/drawing/2014/main" id="{E4C9FBCC-C0B6-8EDE-B287-F57BAE3549C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b="50508"/>
          <a:stretch/>
        </p:blipFill>
        <p:spPr>
          <a:xfrm>
            <a:off x="1824566" y="3776150"/>
            <a:ext cx="3208867" cy="1977494"/>
          </a:xfrm>
        </p:spPr>
      </p:pic>
      <p:sp>
        <p:nvSpPr>
          <p:cNvPr id="2" name="Title 1">
            <a:extLst>
              <a:ext uri="{FF2B5EF4-FFF2-40B4-BE49-F238E27FC236}">
                <a16:creationId xmlns:a16="http://schemas.microsoft.com/office/drawing/2014/main" id="{C625D67A-5260-1638-2CD0-457DCAD14870}"/>
              </a:ext>
            </a:extLst>
          </p:cNvPr>
          <p:cNvSpPr>
            <a:spLocks noGrp="1"/>
          </p:cNvSpPr>
          <p:nvPr>
            <p:ph type="title"/>
          </p:nvPr>
        </p:nvSpPr>
        <p:spPr>
          <a:xfrm>
            <a:off x="1824568" y="3964253"/>
            <a:ext cx="3208866" cy="1977494"/>
          </a:xfrm>
        </p:spPr>
        <p:txBody>
          <a:bodyPr>
            <a:normAutofit/>
          </a:bodyPr>
          <a:lstStyle/>
          <a:p>
            <a:r>
              <a:rPr lang="en-US" sz="2800" dirty="0">
                <a:solidFill>
                  <a:schemeClr val="bg1"/>
                </a:solidFill>
                <a:latin typeface="Times New Roman" panose="02020603050405020304" pitchFamily="18" charset="0"/>
                <a:cs typeface="Times New Roman" panose="02020603050405020304" pitchFamily="18" charset="0"/>
              </a:rPr>
              <a:t>Conclusion &amp;</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Recommendations</a:t>
            </a:r>
          </a:p>
        </p:txBody>
      </p:sp>
      <p:sp>
        <p:nvSpPr>
          <p:cNvPr id="9" name="Rectangle 8">
            <a:extLst>
              <a:ext uri="{FF2B5EF4-FFF2-40B4-BE49-F238E27FC236}">
                <a16:creationId xmlns:a16="http://schemas.microsoft.com/office/drawing/2014/main" id="{2F6760C7-EE23-7C44-64AA-5E3FF28D6A5D}"/>
              </a:ext>
            </a:extLst>
          </p:cNvPr>
          <p:cNvSpPr/>
          <p:nvPr/>
        </p:nvSpPr>
        <p:spPr>
          <a:xfrm>
            <a:off x="-5272" y="179120"/>
            <a:ext cx="241364" cy="2125133"/>
          </a:xfrm>
          <a:prstGeom prst="rect">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A70412-BBE5-6450-5F82-78423C0ADD82}"/>
              </a:ext>
            </a:extLst>
          </p:cNvPr>
          <p:cNvSpPr/>
          <p:nvPr/>
        </p:nvSpPr>
        <p:spPr>
          <a:xfrm>
            <a:off x="-12636" y="2491586"/>
            <a:ext cx="248728" cy="723529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0460079D-3B39-0FE4-71A7-1818563CD320}"/>
              </a:ext>
            </a:extLst>
          </p:cNvPr>
          <p:cNvSpPr>
            <a:spLocks noGrp="1"/>
          </p:cNvSpPr>
          <p:nvPr>
            <p:ph type="sldNum" sz="quarter" idx="12"/>
          </p:nvPr>
        </p:nvSpPr>
        <p:spPr/>
        <p:txBody>
          <a:bodyPr/>
          <a:lstStyle/>
          <a:p>
            <a:fld id="{91FDC57E-08AB-2A45-80D5-0CAE99338B07}" type="slidenum">
              <a:rPr lang="en-US" smtClean="0"/>
              <a:t>14</a:t>
            </a:fld>
            <a:endParaRPr lang="en-US"/>
          </a:p>
        </p:txBody>
      </p:sp>
    </p:spTree>
    <p:extLst>
      <p:ext uri="{BB962C8B-B14F-4D97-AF65-F5344CB8AC3E}">
        <p14:creationId xmlns:p14="http://schemas.microsoft.com/office/powerpoint/2010/main" val="83949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88AB6-CF29-B278-13AD-7C493774E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A624D-2118-7226-9952-2E3792DF8EF9}"/>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Conclusion &amp; Recommendations </a:t>
            </a:r>
          </a:p>
        </p:txBody>
      </p:sp>
      <p:cxnSp>
        <p:nvCxnSpPr>
          <p:cNvPr id="6" name="Straight Connector 5">
            <a:extLst>
              <a:ext uri="{FF2B5EF4-FFF2-40B4-BE49-F238E27FC236}">
                <a16:creationId xmlns:a16="http://schemas.microsoft.com/office/drawing/2014/main" id="{D6E72F44-E4CF-7FA5-217B-3152FC1587AE}"/>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E3A1361-6208-D60A-3769-8195EA90CD43}"/>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A811F3AE-9F1B-DF15-9127-395D64150DA9}"/>
              </a:ext>
            </a:extLst>
          </p:cNvPr>
          <p:cNvSpPr>
            <a:spLocks noGrp="1"/>
          </p:cNvSpPr>
          <p:nvPr>
            <p:ph type="sldNum" sz="quarter" idx="12"/>
          </p:nvPr>
        </p:nvSpPr>
        <p:spPr/>
        <p:txBody>
          <a:bodyPr/>
          <a:lstStyle/>
          <a:p>
            <a:fld id="{91FDC57E-08AB-2A45-80D5-0CAE99338B07}" type="slidenum">
              <a:rPr lang="en-US" smtClean="0"/>
              <a:t>15</a:t>
            </a:fld>
            <a:endParaRPr lang="en-US"/>
          </a:p>
        </p:txBody>
      </p:sp>
      <p:sp>
        <p:nvSpPr>
          <p:cNvPr id="4" name="TextBox 3">
            <a:extLst>
              <a:ext uri="{FF2B5EF4-FFF2-40B4-BE49-F238E27FC236}">
                <a16:creationId xmlns:a16="http://schemas.microsoft.com/office/drawing/2014/main" id="{20A50BCD-0B37-11FB-E5AF-840877820A0A}"/>
              </a:ext>
            </a:extLst>
          </p:cNvPr>
          <p:cNvSpPr txBox="1"/>
          <p:nvPr/>
        </p:nvSpPr>
        <p:spPr>
          <a:xfrm>
            <a:off x="471488" y="2236096"/>
            <a:ext cx="5143500" cy="2290371"/>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Conclusion on three valuation models: P/E, DDM, DCF</a:t>
            </a:r>
          </a:p>
          <a:p>
            <a:endParaRPr lang="en-US" sz="1000" dirty="0"/>
          </a:p>
          <a:p>
            <a:r>
              <a:rPr lang="en-US" sz="1000" i="1" dirty="0">
                <a:solidFill>
                  <a:schemeClr val="bg2">
                    <a:lumMod val="75000"/>
                  </a:schemeClr>
                </a:solidFill>
                <a:latin typeface="Times New Roman" panose="02020603050405020304" pitchFamily="18" charset="0"/>
                <a:cs typeface="Times New Roman" panose="02020603050405020304" pitchFamily="18" charset="0"/>
              </a:rPr>
              <a:t>First, calculate the implied share price under each valuation model, such as P/E, Dividend Discount Model, and Discounted Cash Flow, using the projected financial statements.</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Next, compare the results across models and interpret why the implied values may differ, recognizing that each model emphasizes different aspects of the firm’s financial profile.</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Then, evaluate which models are more appropriate based on the company’s dividend policy, growth prospects, and cash flow generation.</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Finally, use the most relevant models to establish a reasonable implied valuation range and compare it to the current market price to assess whether the firm appears fairly valued, undervalued, or overvalued.</a:t>
            </a:r>
          </a:p>
        </p:txBody>
      </p:sp>
      <p:pic>
        <p:nvPicPr>
          <p:cNvPr id="10" name="Picture 9">
            <a:extLst>
              <a:ext uri="{FF2B5EF4-FFF2-40B4-BE49-F238E27FC236}">
                <a16:creationId xmlns:a16="http://schemas.microsoft.com/office/drawing/2014/main" id="{C9E34B08-E39B-E036-440F-F2D3CCCB8F40}"/>
              </a:ext>
            </a:extLst>
          </p:cNvPr>
          <p:cNvPicPr>
            <a:picLocks noChangeAspect="1"/>
          </p:cNvPicPr>
          <p:nvPr/>
        </p:nvPicPr>
        <p:blipFill>
          <a:blip r:embed="rId2"/>
          <a:stretch>
            <a:fillRect/>
          </a:stretch>
        </p:blipFill>
        <p:spPr>
          <a:xfrm>
            <a:off x="471488" y="5568979"/>
            <a:ext cx="6112229" cy="3056115"/>
          </a:xfrm>
          <a:prstGeom prst="rect">
            <a:avLst/>
          </a:prstGeom>
        </p:spPr>
      </p:pic>
    </p:spTree>
    <p:extLst>
      <p:ext uri="{BB962C8B-B14F-4D97-AF65-F5344CB8AC3E}">
        <p14:creationId xmlns:p14="http://schemas.microsoft.com/office/powerpoint/2010/main" val="60096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33ED-CF79-9C47-586C-CD808C88E844}"/>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36418FE9-BFD0-6FF2-261B-CFAA008D3052}"/>
              </a:ext>
            </a:extLst>
          </p:cNvPr>
          <p:cNvSpPr>
            <a:spLocks noGrp="1"/>
          </p:cNvSpPr>
          <p:nvPr>
            <p:ph idx="1"/>
          </p:nvPr>
        </p:nvSpPr>
        <p:spPr>
          <a:xfrm>
            <a:off x="371210" y="2442107"/>
            <a:ext cx="6132512" cy="6285266"/>
          </a:xfrm>
        </p:spPr>
        <p:txBody>
          <a:bodyPr/>
          <a:lstStyle/>
          <a:p>
            <a:pPr marL="0" indent="0">
              <a:buNone/>
            </a:pPr>
            <a:r>
              <a:rPr lang="en-US" dirty="0">
                <a:solidFill>
                  <a:srgbClr val="012C5F"/>
                </a:solidFill>
                <a:latin typeface="Times New Roman" panose="02020603050405020304" pitchFamily="18" charset="0"/>
                <a:cs typeface="Times New Roman" panose="02020603050405020304" pitchFamily="18" charset="0"/>
              </a:rPr>
              <a:t>1. Company Analysis 					3</a:t>
            </a:r>
          </a:p>
          <a:p>
            <a:pPr marL="0" indent="0">
              <a:buNone/>
            </a:pPr>
            <a:endParaRPr lang="en-US" dirty="0">
              <a:solidFill>
                <a:srgbClr val="012C5F"/>
              </a:solidFill>
              <a:latin typeface="Times New Roman" panose="02020603050405020304" pitchFamily="18" charset="0"/>
              <a:cs typeface="Times New Roman" panose="02020603050405020304" pitchFamily="18" charset="0"/>
            </a:endParaRPr>
          </a:p>
          <a:p>
            <a:pPr marL="0" indent="0">
              <a:buNone/>
            </a:pPr>
            <a:r>
              <a:rPr lang="en-US" dirty="0">
                <a:solidFill>
                  <a:srgbClr val="012C5F"/>
                </a:solidFill>
                <a:latin typeface="Times New Roman" panose="02020603050405020304" pitchFamily="18" charset="0"/>
                <a:cs typeface="Times New Roman" panose="02020603050405020304" pitchFamily="18" charset="0"/>
              </a:rPr>
              <a:t>2. Discounted Cash Flow 				7</a:t>
            </a:r>
          </a:p>
          <a:p>
            <a:pPr marL="0" indent="0">
              <a:buNone/>
            </a:pPr>
            <a:endParaRPr lang="en-US" dirty="0">
              <a:solidFill>
                <a:srgbClr val="012C5F"/>
              </a:solidFill>
              <a:latin typeface="Times New Roman" panose="02020603050405020304" pitchFamily="18" charset="0"/>
              <a:cs typeface="Times New Roman" panose="02020603050405020304" pitchFamily="18" charset="0"/>
            </a:endParaRPr>
          </a:p>
          <a:p>
            <a:pPr marL="0" indent="0">
              <a:buNone/>
            </a:pPr>
            <a:r>
              <a:rPr lang="en-US" dirty="0">
                <a:solidFill>
                  <a:srgbClr val="012C5F"/>
                </a:solidFill>
                <a:latin typeface="Times New Roman" panose="02020603050405020304" pitchFamily="18" charset="0"/>
                <a:cs typeface="Times New Roman" panose="02020603050405020304" pitchFamily="18" charset="0"/>
              </a:rPr>
              <a:t>3. Comparable Analysis 					11</a:t>
            </a:r>
          </a:p>
          <a:p>
            <a:pPr marL="0" indent="0">
              <a:buNone/>
            </a:pPr>
            <a:endParaRPr lang="en-US" dirty="0">
              <a:solidFill>
                <a:srgbClr val="012C5F"/>
              </a:solidFill>
              <a:latin typeface="Times New Roman" panose="02020603050405020304" pitchFamily="18" charset="0"/>
              <a:cs typeface="Times New Roman" panose="02020603050405020304" pitchFamily="18" charset="0"/>
            </a:endParaRPr>
          </a:p>
          <a:p>
            <a:pPr marL="0" indent="0">
              <a:buNone/>
            </a:pPr>
            <a:r>
              <a:rPr lang="en-US" dirty="0">
                <a:solidFill>
                  <a:srgbClr val="012C5F"/>
                </a:solidFill>
                <a:latin typeface="Times New Roman" panose="02020603050405020304" pitchFamily="18" charset="0"/>
                <a:cs typeface="Times New Roman" panose="02020603050405020304" pitchFamily="18" charset="0"/>
              </a:rPr>
              <a:t>4. Dividend Discount Analysis 				14</a:t>
            </a:r>
          </a:p>
          <a:p>
            <a:pPr marL="0" indent="0">
              <a:buNone/>
            </a:pPr>
            <a:endParaRPr lang="en-US" dirty="0">
              <a:solidFill>
                <a:srgbClr val="012C5F"/>
              </a:solidFill>
              <a:latin typeface="Times New Roman" panose="02020603050405020304" pitchFamily="18" charset="0"/>
              <a:cs typeface="Times New Roman" panose="02020603050405020304" pitchFamily="18" charset="0"/>
            </a:endParaRPr>
          </a:p>
          <a:p>
            <a:pPr marL="0" indent="0">
              <a:buNone/>
            </a:pPr>
            <a:r>
              <a:rPr lang="en-US" dirty="0">
                <a:solidFill>
                  <a:srgbClr val="012C5F"/>
                </a:solidFill>
                <a:latin typeface="Times New Roman" panose="02020603050405020304" pitchFamily="18" charset="0"/>
                <a:cs typeface="Times New Roman" panose="02020603050405020304" pitchFamily="18" charset="0"/>
              </a:rPr>
              <a:t>5. Conclusion</a:t>
            </a:r>
          </a:p>
        </p:txBody>
      </p:sp>
      <p:cxnSp>
        <p:nvCxnSpPr>
          <p:cNvPr id="6" name="Straight Connector 5">
            <a:extLst>
              <a:ext uri="{FF2B5EF4-FFF2-40B4-BE49-F238E27FC236}">
                <a16:creationId xmlns:a16="http://schemas.microsoft.com/office/drawing/2014/main" id="{38844ED4-3B37-8934-AB06-1E5D407A5F0E}"/>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91FE378-1903-CE12-78E4-372AE986C75E}"/>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C0E13196-75A7-5497-3010-5CBCE77C4B6E}"/>
              </a:ext>
            </a:extLst>
          </p:cNvPr>
          <p:cNvSpPr>
            <a:spLocks noGrp="1"/>
          </p:cNvSpPr>
          <p:nvPr>
            <p:ph type="sldNum" sz="quarter" idx="12"/>
          </p:nvPr>
        </p:nvSpPr>
        <p:spPr/>
        <p:txBody>
          <a:bodyPr/>
          <a:lstStyle/>
          <a:p>
            <a:fld id="{91FDC57E-08AB-2A45-80D5-0CAE99338B07}" type="slidenum">
              <a:rPr lang="en-US" smtClean="0"/>
              <a:t>2</a:t>
            </a:fld>
            <a:endParaRPr lang="en-US"/>
          </a:p>
        </p:txBody>
      </p:sp>
    </p:spTree>
    <p:extLst>
      <p:ext uri="{BB962C8B-B14F-4D97-AF65-F5344CB8AC3E}">
        <p14:creationId xmlns:p14="http://schemas.microsoft.com/office/powerpoint/2010/main" val="13045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6F001F-5251-1535-F495-C2F217B39F42}"/>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7" name="Round Same Side Corner Rectangle 6">
            <a:extLst>
              <a:ext uri="{FF2B5EF4-FFF2-40B4-BE49-F238E27FC236}">
                <a16:creationId xmlns:a16="http://schemas.microsoft.com/office/drawing/2014/main" id="{5FDD8D99-529D-916C-AF5F-E3C60DE094AC}"/>
              </a:ext>
            </a:extLst>
          </p:cNvPr>
          <p:cNvSpPr/>
          <p:nvPr/>
        </p:nvSpPr>
        <p:spPr>
          <a:xfrm rot="5400000">
            <a:off x="2440253" y="3160464"/>
            <a:ext cx="1977494" cy="3208866"/>
          </a:xfrm>
          <a:prstGeom prst="round2SameRect">
            <a:avLst>
              <a:gd name="adj1" fmla="val 0"/>
              <a:gd name="adj2" fmla="val 0"/>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3">
            <a:extLst>
              <a:ext uri="{FF2B5EF4-FFF2-40B4-BE49-F238E27FC236}">
                <a16:creationId xmlns:a16="http://schemas.microsoft.com/office/drawing/2014/main" id="{7EFFDB9E-BE43-5486-56A9-D9A6077BF1C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b="50508"/>
          <a:stretch/>
        </p:blipFill>
        <p:spPr>
          <a:xfrm>
            <a:off x="1824566" y="3776150"/>
            <a:ext cx="3208867" cy="1977494"/>
          </a:xfrm>
        </p:spPr>
      </p:pic>
      <p:sp>
        <p:nvSpPr>
          <p:cNvPr id="2" name="Title 1">
            <a:extLst>
              <a:ext uri="{FF2B5EF4-FFF2-40B4-BE49-F238E27FC236}">
                <a16:creationId xmlns:a16="http://schemas.microsoft.com/office/drawing/2014/main" id="{939EA8AB-0587-545B-37C8-D32A994C0635}"/>
              </a:ext>
            </a:extLst>
          </p:cNvPr>
          <p:cNvSpPr>
            <a:spLocks noGrp="1"/>
          </p:cNvSpPr>
          <p:nvPr>
            <p:ph type="title"/>
          </p:nvPr>
        </p:nvSpPr>
        <p:spPr>
          <a:xfrm>
            <a:off x="1824568" y="3964253"/>
            <a:ext cx="3208866" cy="1977494"/>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Company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Analysis</a:t>
            </a:r>
          </a:p>
        </p:txBody>
      </p:sp>
      <p:sp>
        <p:nvSpPr>
          <p:cNvPr id="9" name="Rectangle 8">
            <a:extLst>
              <a:ext uri="{FF2B5EF4-FFF2-40B4-BE49-F238E27FC236}">
                <a16:creationId xmlns:a16="http://schemas.microsoft.com/office/drawing/2014/main" id="{275932E3-C2DC-0B03-F7BE-2EE4549FB5D9}"/>
              </a:ext>
            </a:extLst>
          </p:cNvPr>
          <p:cNvSpPr/>
          <p:nvPr/>
        </p:nvSpPr>
        <p:spPr>
          <a:xfrm>
            <a:off x="-5272" y="179120"/>
            <a:ext cx="241364" cy="2125133"/>
          </a:xfrm>
          <a:prstGeom prst="rect">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7708FC-CA2A-FE4F-682F-3814266D0E4A}"/>
              </a:ext>
            </a:extLst>
          </p:cNvPr>
          <p:cNvSpPr/>
          <p:nvPr/>
        </p:nvSpPr>
        <p:spPr>
          <a:xfrm>
            <a:off x="-12636" y="2491586"/>
            <a:ext cx="248728" cy="723529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46A316A1-052A-1D08-8E12-ED54131D8574}"/>
              </a:ext>
            </a:extLst>
          </p:cNvPr>
          <p:cNvSpPr>
            <a:spLocks noGrp="1"/>
          </p:cNvSpPr>
          <p:nvPr>
            <p:ph type="sldNum" sz="quarter" idx="12"/>
          </p:nvPr>
        </p:nvSpPr>
        <p:spPr/>
        <p:txBody>
          <a:bodyPr/>
          <a:lstStyle/>
          <a:p>
            <a:fld id="{91FDC57E-08AB-2A45-80D5-0CAE99338B07}" type="slidenum">
              <a:rPr lang="en-US" smtClean="0"/>
              <a:t>3</a:t>
            </a:fld>
            <a:endParaRPr lang="en-US"/>
          </a:p>
        </p:txBody>
      </p:sp>
    </p:spTree>
    <p:extLst>
      <p:ext uri="{BB962C8B-B14F-4D97-AF65-F5344CB8AC3E}">
        <p14:creationId xmlns:p14="http://schemas.microsoft.com/office/powerpoint/2010/main" val="373971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E3CA-7530-EB12-5EEB-67B3027CA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0B5E8-2F9C-CC4B-912D-5E6130025C8E}"/>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Company Analysis</a:t>
            </a:r>
          </a:p>
        </p:txBody>
      </p:sp>
      <p:cxnSp>
        <p:nvCxnSpPr>
          <p:cNvPr id="6" name="Straight Connector 5">
            <a:extLst>
              <a:ext uri="{FF2B5EF4-FFF2-40B4-BE49-F238E27FC236}">
                <a16:creationId xmlns:a16="http://schemas.microsoft.com/office/drawing/2014/main" id="{6C920E48-45B1-D28A-AE8B-0F7203B5238B}"/>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FB1BBB6-7A34-9CDB-5B61-96BD87220ACA}"/>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CCA1FF91-6187-2359-5960-C1081D88584E}"/>
              </a:ext>
            </a:extLst>
          </p:cNvPr>
          <p:cNvSpPr>
            <a:spLocks noGrp="1"/>
          </p:cNvSpPr>
          <p:nvPr>
            <p:ph type="sldNum" sz="quarter" idx="12"/>
          </p:nvPr>
        </p:nvSpPr>
        <p:spPr/>
        <p:txBody>
          <a:bodyPr/>
          <a:lstStyle/>
          <a:p>
            <a:fld id="{91FDC57E-08AB-2A45-80D5-0CAE99338B07}" type="slidenum">
              <a:rPr lang="en-US" smtClean="0"/>
              <a:t>4</a:t>
            </a:fld>
            <a:endParaRPr lang="en-US"/>
          </a:p>
        </p:txBody>
      </p:sp>
      <p:sp>
        <p:nvSpPr>
          <p:cNvPr id="4" name="TextBox 3">
            <a:extLst>
              <a:ext uri="{FF2B5EF4-FFF2-40B4-BE49-F238E27FC236}">
                <a16:creationId xmlns:a16="http://schemas.microsoft.com/office/drawing/2014/main" id="{AA9775F1-C021-0F3E-435A-AF56B537CA86}"/>
              </a:ext>
            </a:extLst>
          </p:cNvPr>
          <p:cNvSpPr txBox="1"/>
          <p:nvPr/>
        </p:nvSpPr>
        <p:spPr>
          <a:xfrm>
            <a:off x="471488" y="2236096"/>
            <a:ext cx="5143500" cy="2249911"/>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Revenue Projections</a:t>
            </a:r>
          </a:p>
          <a:p>
            <a:pPr>
              <a:lnSpc>
                <a:spcPct val="150000"/>
              </a:lnSpc>
              <a:spcBef>
                <a:spcPts val="130"/>
              </a:spcBef>
              <a:spcAft>
                <a:spcPts val="130"/>
              </a:spcAft>
            </a:pP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Explain the Revenue changes from the recent years. </a:t>
            </a: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Then, explain the reason why it has changed. You can normally find this on 10-K of the company.</a:t>
            </a: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If the revenue have been decreasing, you can explain how the company could overcome this issue.</a:t>
            </a:r>
          </a:p>
          <a:p>
            <a:pPr>
              <a:lnSpc>
                <a:spcPct val="150000"/>
              </a:lnSpc>
              <a:spcBef>
                <a:spcPts val="130"/>
              </a:spcBef>
              <a:spcAft>
                <a:spcPts val="130"/>
              </a:spcAft>
            </a:pP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You can also add some data like the image below.</a:t>
            </a:r>
          </a:p>
        </p:txBody>
      </p:sp>
      <p:pic>
        <p:nvPicPr>
          <p:cNvPr id="13" name="Picture 12" descr="A screenshot of a computer&#10;&#10;AI-generated content may be incorrect.">
            <a:extLst>
              <a:ext uri="{FF2B5EF4-FFF2-40B4-BE49-F238E27FC236}">
                <a16:creationId xmlns:a16="http://schemas.microsoft.com/office/drawing/2014/main" id="{96E7D5B5-E175-C5DE-CAAB-75E80D4A89BF}"/>
              </a:ext>
            </a:extLst>
          </p:cNvPr>
          <p:cNvPicPr>
            <a:picLocks noChangeAspect="1"/>
          </p:cNvPicPr>
          <p:nvPr/>
        </p:nvPicPr>
        <p:blipFill>
          <a:blip r:embed="rId2"/>
          <a:stretch>
            <a:fillRect/>
          </a:stretch>
        </p:blipFill>
        <p:spPr>
          <a:xfrm>
            <a:off x="471486" y="5272869"/>
            <a:ext cx="5915025" cy="3580897"/>
          </a:xfrm>
          <a:prstGeom prst="rect">
            <a:avLst/>
          </a:prstGeom>
        </p:spPr>
      </p:pic>
      <p:sp>
        <p:nvSpPr>
          <p:cNvPr id="14" name="TextBox 13">
            <a:extLst>
              <a:ext uri="{FF2B5EF4-FFF2-40B4-BE49-F238E27FC236}">
                <a16:creationId xmlns:a16="http://schemas.microsoft.com/office/drawing/2014/main" id="{20B2AF89-ACBC-5AA7-6129-97C70EBAD9A3}"/>
              </a:ext>
            </a:extLst>
          </p:cNvPr>
          <p:cNvSpPr txBox="1"/>
          <p:nvPr/>
        </p:nvSpPr>
        <p:spPr>
          <a:xfrm>
            <a:off x="4843463" y="1486125"/>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Financial Statements</a:t>
            </a:r>
          </a:p>
          <a:p>
            <a:endParaRPr lang="en-US" sz="1400" dirty="0"/>
          </a:p>
        </p:txBody>
      </p:sp>
    </p:spTree>
    <p:extLst>
      <p:ext uri="{BB962C8B-B14F-4D97-AF65-F5344CB8AC3E}">
        <p14:creationId xmlns:p14="http://schemas.microsoft.com/office/powerpoint/2010/main" val="309132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B57F4-0DA8-64D6-050B-B9378F5A0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8F006-FC5D-9183-B5C8-C8B657D3928B}"/>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Company Analysis</a:t>
            </a:r>
          </a:p>
        </p:txBody>
      </p:sp>
      <p:cxnSp>
        <p:nvCxnSpPr>
          <p:cNvPr id="6" name="Straight Connector 5">
            <a:extLst>
              <a:ext uri="{FF2B5EF4-FFF2-40B4-BE49-F238E27FC236}">
                <a16:creationId xmlns:a16="http://schemas.microsoft.com/office/drawing/2014/main" id="{D44BB032-6DFC-1D94-E22B-BD93E2530A5E}"/>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17DFD1D-6A10-90D6-2B7F-24D3195C7D15}"/>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27FAEDC7-F0E8-94FA-BB83-57E46F54995A}"/>
              </a:ext>
            </a:extLst>
          </p:cNvPr>
          <p:cNvSpPr>
            <a:spLocks noGrp="1"/>
          </p:cNvSpPr>
          <p:nvPr>
            <p:ph type="sldNum" sz="quarter" idx="12"/>
          </p:nvPr>
        </p:nvSpPr>
        <p:spPr/>
        <p:txBody>
          <a:bodyPr/>
          <a:lstStyle/>
          <a:p>
            <a:fld id="{91FDC57E-08AB-2A45-80D5-0CAE99338B07}" type="slidenum">
              <a:rPr lang="en-US" smtClean="0"/>
              <a:t>5</a:t>
            </a:fld>
            <a:endParaRPr lang="en-US"/>
          </a:p>
        </p:txBody>
      </p:sp>
      <p:sp>
        <p:nvSpPr>
          <p:cNvPr id="4" name="TextBox 3">
            <a:extLst>
              <a:ext uri="{FF2B5EF4-FFF2-40B4-BE49-F238E27FC236}">
                <a16:creationId xmlns:a16="http://schemas.microsoft.com/office/drawing/2014/main" id="{C74E4B3B-E126-B75A-BE8F-1D67F2FFF9F6}"/>
              </a:ext>
            </a:extLst>
          </p:cNvPr>
          <p:cNvSpPr txBox="1"/>
          <p:nvPr/>
        </p:nvSpPr>
        <p:spPr>
          <a:xfrm>
            <a:off x="471488" y="2236096"/>
            <a:ext cx="5143500" cy="2711576"/>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Net Working Capital Projections</a:t>
            </a:r>
          </a:p>
          <a:p>
            <a:pPr>
              <a:lnSpc>
                <a:spcPct val="150000"/>
              </a:lnSpc>
              <a:spcBef>
                <a:spcPts val="130"/>
              </a:spcBef>
              <a:spcAft>
                <a:spcPts val="130"/>
              </a:spcAft>
            </a:pPr>
            <a:endParaRPr lang="en-US" sz="1000" dirty="0"/>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Explain the historical changes in Net Working Capital and highlight any unusual volatility.</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Then, explain why these changes occurred, referencing disclosures from the company’s 10-K when applicable.</a:t>
            </a:r>
            <a:br>
              <a:rPr lang="en-US" sz="1000" i="1" dirty="0">
                <a:solidFill>
                  <a:schemeClr val="bg2">
                    <a:lumMod val="75000"/>
                  </a:schemeClr>
                </a:solidFill>
                <a:latin typeface="Times New Roman" panose="02020603050405020304" pitchFamily="18" charset="0"/>
                <a:cs typeface="Times New Roman" panose="02020603050405020304" pitchFamily="18" charset="0"/>
              </a:rPr>
            </a:b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For the projection period, describe the assumptions used to stabilize NWC and explain how this affects future Free Cash Flow.</a:t>
            </a:r>
          </a:p>
          <a:p>
            <a:pPr>
              <a:lnSpc>
                <a:spcPct val="150000"/>
              </a:lnSpc>
              <a:spcBef>
                <a:spcPts val="130"/>
              </a:spcBef>
              <a:spcAft>
                <a:spcPts val="130"/>
              </a:spcAft>
            </a:pP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nSpc>
                <a:spcPct val="150000"/>
              </a:lnSpc>
              <a:spcBef>
                <a:spcPts val="130"/>
              </a:spcBef>
              <a:spcAft>
                <a:spcPts val="130"/>
              </a:spcAft>
            </a:pPr>
            <a:r>
              <a:rPr lang="en-US" sz="1000" i="1" dirty="0">
                <a:solidFill>
                  <a:schemeClr val="bg2">
                    <a:lumMod val="75000"/>
                  </a:schemeClr>
                </a:solidFill>
                <a:latin typeface="Times New Roman" panose="02020603050405020304" pitchFamily="18" charset="0"/>
                <a:cs typeface="Times New Roman" panose="02020603050405020304" pitchFamily="18" charset="0"/>
              </a:rPr>
              <a:t>You can also add some data like the image below.</a:t>
            </a:r>
          </a:p>
        </p:txBody>
      </p:sp>
      <p:pic>
        <p:nvPicPr>
          <p:cNvPr id="5" name="Picture 4" descr="A screenshot of a computer screen&#10;&#10;AI-generated content may be incorrect.">
            <a:extLst>
              <a:ext uri="{FF2B5EF4-FFF2-40B4-BE49-F238E27FC236}">
                <a16:creationId xmlns:a16="http://schemas.microsoft.com/office/drawing/2014/main" id="{98094B1F-B534-ED10-7A87-6727BC11DE02}"/>
              </a:ext>
            </a:extLst>
          </p:cNvPr>
          <p:cNvPicPr>
            <a:picLocks noChangeAspect="1"/>
          </p:cNvPicPr>
          <p:nvPr/>
        </p:nvPicPr>
        <p:blipFill>
          <a:blip r:embed="rId2"/>
          <a:stretch>
            <a:fillRect/>
          </a:stretch>
        </p:blipFill>
        <p:spPr>
          <a:xfrm>
            <a:off x="471486" y="5272870"/>
            <a:ext cx="5915025" cy="2636819"/>
          </a:xfrm>
          <a:prstGeom prst="rect">
            <a:avLst/>
          </a:prstGeom>
        </p:spPr>
      </p:pic>
      <p:sp>
        <p:nvSpPr>
          <p:cNvPr id="7" name="TextBox 6">
            <a:extLst>
              <a:ext uri="{FF2B5EF4-FFF2-40B4-BE49-F238E27FC236}">
                <a16:creationId xmlns:a16="http://schemas.microsoft.com/office/drawing/2014/main" id="{8D7BFB3B-2F02-20B5-2987-F67FBEE5BFF4}"/>
              </a:ext>
            </a:extLst>
          </p:cNvPr>
          <p:cNvSpPr txBox="1"/>
          <p:nvPr/>
        </p:nvSpPr>
        <p:spPr>
          <a:xfrm>
            <a:off x="4843463" y="1486125"/>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Financial Statements</a:t>
            </a:r>
          </a:p>
          <a:p>
            <a:endParaRPr lang="en-US" sz="1400" dirty="0"/>
          </a:p>
        </p:txBody>
      </p:sp>
    </p:spTree>
    <p:extLst>
      <p:ext uri="{BB962C8B-B14F-4D97-AF65-F5344CB8AC3E}">
        <p14:creationId xmlns:p14="http://schemas.microsoft.com/office/powerpoint/2010/main" val="18373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CF5AB-C9FF-F1BE-E997-A63415E2C8C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5709325-C844-6E27-6CF4-53000CEA7BAA}"/>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7" name="Round Same Side Corner Rectangle 6">
            <a:extLst>
              <a:ext uri="{FF2B5EF4-FFF2-40B4-BE49-F238E27FC236}">
                <a16:creationId xmlns:a16="http://schemas.microsoft.com/office/drawing/2014/main" id="{4F5576E9-6526-593C-7C6B-47BAED8136A5}"/>
              </a:ext>
            </a:extLst>
          </p:cNvPr>
          <p:cNvSpPr/>
          <p:nvPr/>
        </p:nvSpPr>
        <p:spPr>
          <a:xfrm rot="5400000">
            <a:off x="2440253" y="3160464"/>
            <a:ext cx="1977494" cy="3208866"/>
          </a:xfrm>
          <a:prstGeom prst="round2SameRect">
            <a:avLst>
              <a:gd name="adj1" fmla="val 0"/>
              <a:gd name="adj2" fmla="val 0"/>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13">
            <a:extLst>
              <a:ext uri="{FF2B5EF4-FFF2-40B4-BE49-F238E27FC236}">
                <a16:creationId xmlns:a16="http://schemas.microsoft.com/office/drawing/2014/main" id="{2EB9A93C-7344-3012-CECD-E174BACB3E5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b="50508"/>
          <a:stretch/>
        </p:blipFill>
        <p:spPr>
          <a:xfrm>
            <a:off x="1824566" y="3776150"/>
            <a:ext cx="3208867" cy="1977494"/>
          </a:xfrm>
        </p:spPr>
      </p:pic>
      <p:sp>
        <p:nvSpPr>
          <p:cNvPr id="2" name="Title 1">
            <a:extLst>
              <a:ext uri="{FF2B5EF4-FFF2-40B4-BE49-F238E27FC236}">
                <a16:creationId xmlns:a16="http://schemas.microsoft.com/office/drawing/2014/main" id="{2CA34DE0-49CF-FC8F-7F71-C7C913F6EB06}"/>
              </a:ext>
            </a:extLst>
          </p:cNvPr>
          <p:cNvSpPr>
            <a:spLocks noGrp="1"/>
          </p:cNvSpPr>
          <p:nvPr>
            <p:ph type="title"/>
          </p:nvPr>
        </p:nvSpPr>
        <p:spPr>
          <a:xfrm>
            <a:off x="1824568" y="3964253"/>
            <a:ext cx="3208866" cy="1977494"/>
          </a:xfrm>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Valuation</a:t>
            </a:r>
          </a:p>
        </p:txBody>
      </p:sp>
      <p:sp>
        <p:nvSpPr>
          <p:cNvPr id="9" name="Rectangle 8">
            <a:extLst>
              <a:ext uri="{FF2B5EF4-FFF2-40B4-BE49-F238E27FC236}">
                <a16:creationId xmlns:a16="http://schemas.microsoft.com/office/drawing/2014/main" id="{F873C361-85CC-8E89-B312-267580E3976B}"/>
              </a:ext>
            </a:extLst>
          </p:cNvPr>
          <p:cNvSpPr/>
          <p:nvPr/>
        </p:nvSpPr>
        <p:spPr>
          <a:xfrm>
            <a:off x="-5272" y="179120"/>
            <a:ext cx="241364" cy="2125133"/>
          </a:xfrm>
          <a:prstGeom prst="rect">
            <a:avLst/>
          </a:prstGeom>
          <a:solidFill>
            <a:srgbClr val="01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302368-2FAB-4D46-E73C-BD0DDF280F5B}"/>
              </a:ext>
            </a:extLst>
          </p:cNvPr>
          <p:cNvSpPr/>
          <p:nvPr/>
        </p:nvSpPr>
        <p:spPr>
          <a:xfrm>
            <a:off x="-12636" y="2491586"/>
            <a:ext cx="248728" cy="7235294"/>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1889E00B-4563-96A7-8184-4FD4EE18729C}"/>
              </a:ext>
            </a:extLst>
          </p:cNvPr>
          <p:cNvSpPr>
            <a:spLocks noGrp="1"/>
          </p:cNvSpPr>
          <p:nvPr>
            <p:ph type="sldNum" sz="quarter" idx="12"/>
          </p:nvPr>
        </p:nvSpPr>
        <p:spPr/>
        <p:txBody>
          <a:bodyPr/>
          <a:lstStyle/>
          <a:p>
            <a:fld id="{91FDC57E-08AB-2A45-80D5-0CAE99338B07}" type="slidenum">
              <a:rPr lang="en-US" smtClean="0"/>
              <a:t>6</a:t>
            </a:fld>
            <a:endParaRPr lang="en-US"/>
          </a:p>
        </p:txBody>
      </p:sp>
    </p:spTree>
    <p:extLst>
      <p:ext uri="{BB962C8B-B14F-4D97-AF65-F5344CB8AC3E}">
        <p14:creationId xmlns:p14="http://schemas.microsoft.com/office/powerpoint/2010/main" val="395890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1841-07E4-8334-4635-11D963D5F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A8F87-620E-E9FE-CD7A-755329D5913B}"/>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893EA606-5A5A-4BB9-1D9B-09CE3B32ABA8}"/>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A785CE1-A3F5-4B30-A58C-45721982026A}"/>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1AEF2C23-A26B-DD81-D982-6A825E3CD7C9}"/>
              </a:ext>
            </a:extLst>
          </p:cNvPr>
          <p:cNvSpPr>
            <a:spLocks noGrp="1"/>
          </p:cNvSpPr>
          <p:nvPr>
            <p:ph type="sldNum" sz="quarter" idx="12"/>
          </p:nvPr>
        </p:nvSpPr>
        <p:spPr/>
        <p:txBody>
          <a:bodyPr/>
          <a:lstStyle/>
          <a:p>
            <a:fld id="{91FDC57E-08AB-2A45-80D5-0CAE99338B07}" type="slidenum">
              <a:rPr lang="en-US" smtClean="0"/>
              <a:t>7</a:t>
            </a:fld>
            <a:endParaRPr lang="en-US"/>
          </a:p>
        </p:txBody>
      </p:sp>
      <p:sp>
        <p:nvSpPr>
          <p:cNvPr id="4" name="TextBox 3">
            <a:extLst>
              <a:ext uri="{FF2B5EF4-FFF2-40B4-BE49-F238E27FC236}">
                <a16:creationId xmlns:a16="http://schemas.microsoft.com/office/drawing/2014/main" id="{9B814492-5351-6001-C982-C50B33A0A7F5}"/>
              </a:ext>
            </a:extLst>
          </p:cNvPr>
          <p:cNvSpPr txBox="1"/>
          <p:nvPr/>
        </p:nvSpPr>
        <p:spPr>
          <a:xfrm>
            <a:off x="471488" y="2236096"/>
            <a:ext cx="5143500" cy="4137030"/>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P/E Model</a:t>
            </a:r>
          </a:p>
          <a:p>
            <a:endParaRPr lang="en-US" sz="1000" dirty="0"/>
          </a:p>
          <a:p>
            <a:endParaRPr lang="en-US" sz="1000" dirty="0"/>
          </a:p>
          <a:p>
            <a:endParaRPr lang="en-US" sz="1000" dirty="0"/>
          </a:p>
          <a:p>
            <a:r>
              <a:rPr lang="en-US" sz="1000" i="1" dirty="0">
                <a:solidFill>
                  <a:schemeClr val="bg2">
                    <a:lumMod val="75000"/>
                  </a:schemeClr>
                </a:solidFill>
                <a:latin typeface="Times New Roman" panose="02020603050405020304" pitchFamily="18" charset="0"/>
                <a:cs typeface="Times New Roman" panose="02020603050405020304" pitchFamily="18" charset="0"/>
              </a:rPr>
              <a:t>Explain why a comparable company analysis is appropriate for valuing the firm and justify the selection of the peer group.</a:t>
            </a:r>
          </a:p>
          <a:p>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Then, explain which valuation multiples are used and why certain metrics may be more appropriate given the company’s capital-intensive business model.</a:t>
            </a:r>
          </a:p>
          <a:p>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Next, describe how the implied share price is calculated using the selected multiple and why the median value is preferred when the comparable set is small.</a:t>
            </a:r>
          </a:p>
          <a:p>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Finally, compare the implied share price to the current market price and explain what this suggests about whether the stock is overvalued or undervalued.</a:t>
            </a: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r>
              <a:rPr lang="en-US" sz="1000" i="1" dirty="0">
                <a:solidFill>
                  <a:schemeClr val="bg2">
                    <a:lumMod val="75000"/>
                  </a:schemeClr>
                </a:solidFill>
                <a:latin typeface="Times New Roman" panose="02020603050405020304" pitchFamily="18" charset="0"/>
                <a:cs typeface="Times New Roman" panose="02020603050405020304" pitchFamily="18" charset="0"/>
              </a:rPr>
              <a:t>You can also make a chart from Excel, etc.</a:t>
            </a:r>
          </a:p>
          <a:p>
            <a:r>
              <a:rPr lang="en-US" sz="1000" i="1" dirty="0">
                <a:solidFill>
                  <a:schemeClr val="bg2">
                    <a:lumMod val="75000"/>
                  </a:schemeClr>
                </a:solidFill>
                <a:latin typeface="Times New Roman" panose="02020603050405020304" pitchFamily="18" charset="0"/>
                <a:cs typeface="Times New Roman" panose="02020603050405020304" pitchFamily="18" charset="0"/>
              </a:rPr>
              <a:t>Here’s an example:</a:t>
            </a:r>
          </a:p>
          <a:p>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5" name="Picture 4" descr="A screenshot of a computer screen&#10;&#10;AI-generated content may be incorrect.">
            <a:extLst>
              <a:ext uri="{FF2B5EF4-FFF2-40B4-BE49-F238E27FC236}">
                <a16:creationId xmlns:a16="http://schemas.microsoft.com/office/drawing/2014/main" id="{C083E86E-B2EA-31C4-334F-13FB2B1C716E}"/>
              </a:ext>
            </a:extLst>
          </p:cNvPr>
          <p:cNvPicPr>
            <a:picLocks noChangeAspect="1"/>
          </p:cNvPicPr>
          <p:nvPr/>
        </p:nvPicPr>
        <p:blipFill>
          <a:blip r:embed="rId2"/>
          <a:stretch>
            <a:fillRect/>
          </a:stretch>
        </p:blipFill>
        <p:spPr>
          <a:xfrm>
            <a:off x="471488" y="6681989"/>
            <a:ext cx="5915024" cy="2602735"/>
          </a:xfrm>
          <a:prstGeom prst="rect">
            <a:avLst/>
          </a:prstGeom>
        </p:spPr>
      </p:pic>
      <p:sp>
        <p:nvSpPr>
          <p:cNvPr id="8" name="TextBox 7">
            <a:extLst>
              <a:ext uri="{FF2B5EF4-FFF2-40B4-BE49-F238E27FC236}">
                <a16:creationId xmlns:a16="http://schemas.microsoft.com/office/drawing/2014/main" id="{056B797B-9CC4-4A1A-6D66-D3702CC321F6}"/>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P/E Model</a:t>
            </a:r>
          </a:p>
          <a:p>
            <a:endParaRPr lang="en-US" sz="1400" dirty="0"/>
          </a:p>
        </p:txBody>
      </p:sp>
    </p:spTree>
    <p:extLst>
      <p:ext uri="{BB962C8B-B14F-4D97-AF65-F5344CB8AC3E}">
        <p14:creationId xmlns:p14="http://schemas.microsoft.com/office/powerpoint/2010/main" val="150249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70CA-E1A6-A722-B63A-409E1F489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4B2F2-7F04-2726-3FA7-4D8510262D06}"/>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9A1CCDF3-0AD7-A8A1-3538-42B431D5E49D}"/>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DD49E1E-032A-43E4-B048-E44003598BBB}"/>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2CC5E3B-3366-F2EA-D016-EA9E6C658DF8}"/>
              </a:ext>
            </a:extLst>
          </p:cNvPr>
          <p:cNvSpPr>
            <a:spLocks noGrp="1"/>
          </p:cNvSpPr>
          <p:nvPr>
            <p:ph type="sldNum" sz="quarter" idx="12"/>
          </p:nvPr>
        </p:nvSpPr>
        <p:spPr/>
        <p:txBody>
          <a:bodyPr/>
          <a:lstStyle/>
          <a:p>
            <a:fld id="{91FDC57E-08AB-2A45-80D5-0CAE99338B07}" type="slidenum">
              <a:rPr lang="en-US" smtClean="0"/>
              <a:t>8</a:t>
            </a:fld>
            <a:endParaRPr lang="en-US"/>
          </a:p>
        </p:txBody>
      </p:sp>
      <p:sp>
        <p:nvSpPr>
          <p:cNvPr id="4" name="TextBox 3">
            <a:extLst>
              <a:ext uri="{FF2B5EF4-FFF2-40B4-BE49-F238E27FC236}">
                <a16:creationId xmlns:a16="http://schemas.microsoft.com/office/drawing/2014/main" id="{D40AA424-FE33-12D2-D162-E087D0764A1F}"/>
              </a:ext>
            </a:extLst>
          </p:cNvPr>
          <p:cNvSpPr txBox="1"/>
          <p:nvPr/>
        </p:nvSpPr>
        <p:spPr>
          <a:xfrm>
            <a:off x="471488" y="2236096"/>
            <a:ext cx="5143500" cy="3867725"/>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DPS Projection</a:t>
            </a:r>
          </a:p>
          <a:p>
            <a:pPr algn="l">
              <a:buNone/>
            </a:pPr>
            <a:endParaRPr lang="en-US" sz="1000" b="0" i="0" dirty="0">
              <a:solidFill>
                <a:srgbClr val="3B3A3B"/>
              </a:solidFill>
              <a:effectLst/>
              <a:latin typeface="Inter"/>
            </a:endParaRPr>
          </a:p>
          <a:p>
            <a:pPr algn="l">
              <a:buNone/>
            </a:pPr>
            <a:endParaRPr lang="en-US" sz="1000" dirty="0">
              <a:solidFill>
                <a:srgbClr val="3B3A3B"/>
              </a:solidFill>
              <a:latin typeface="Inter"/>
            </a:endParaRPr>
          </a:p>
          <a:p>
            <a:pPr algn="l">
              <a:buNone/>
            </a:pPr>
            <a:r>
              <a:rPr lang="en-US" sz="1000" b="0" i="1" dirty="0">
                <a:solidFill>
                  <a:schemeClr val="bg2">
                    <a:lumMod val="75000"/>
                  </a:schemeClr>
                </a:solidFill>
                <a:effectLst/>
                <a:latin typeface="Times New Roman" panose="02020603050405020304" pitchFamily="18" charset="0"/>
                <a:cs typeface="Times New Roman" panose="02020603050405020304" pitchFamily="18" charset="0"/>
              </a:rPr>
              <a:t>Explain how projected EPS is calculated using the projected income statement and total shares outstanding.</a:t>
            </a:r>
          </a:p>
          <a:p>
            <a:pPr algn="l">
              <a:buNone/>
            </a:pPr>
            <a:endParaRPr lang="en-US" sz="1000" b="0" i="1" dirty="0">
              <a:solidFill>
                <a:schemeClr val="bg2">
                  <a:lumMod val="75000"/>
                </a:schemeClr>
              </a:solidFill>
              <a:effectLst/>
              <a:latin typeface="Times New Roman" panose="02020603050405020304" pitchFamily="18" charset="0"/>
              <a:cs typeface="Times New Roman" panose="02020603050405020304" pitchFamily="18" charset="0"/>
            </a:endParaRPr>
          </a:p>
          <a:p>
            <a:pPr algn="l">
              <a:buNone/>
            </a:pPr>
            <a:r>
              <a:rPr lang="en-US" sz="1000" b="0" i="1" dirty="0">
                <a:solidFill>
                  <a:schemeClr val="bg2">
                    <a:lumMod val="75000"/>
                  </a:schemeClr>
                </a:solidFill>
                <a:effectLst/>
                <a:latin typeface="Times New Roman" panose="02020603050405020304" pitchFamily="18" charset="0"/>
                <a:cs typeface="Times New Roman" panose="02020603050405020304" pitchFamily="18" charset="0"/>
              </a:rPr>
              <a:t>Then, explain the dividend policy assumption applied. </a:t>
            </a:r>
          </a:p>
          <a:p>
            <a:pPr algn="l">
              <a:buNone/>
            </a:pPr>
            <a:endParaRPr lang="en-US" sz="1000" b="0" i="1" dirty="0">
              <a:solidFill>
                <a:schemeClr val="bg2">
                  <a:lumMod val="75000"/>
                </a:schemeClr>
              </a:solidFill>
              <a:effectLst/>
              <a:latin typeface="Times New Roman" panose="02020603050405020304" pitchFamily="18" charset="0"/>
              <a:cs typeface="Times New Roman" panose="02020603050405020304" pitchFamily="18" charset="0"/>
            </a:endParaRPr>
          </a:p>
          <a:p>
            <a:pPr algn="l">
              <a:buNone/>
            </a:pPr>
            <a:r>
              <a:rPr lang="en-US" sz="1000" b="0" i="1" dirty="0">
                <a:solidFill>
                  <a:schemeClr val="bg2">
                    <a:lumMod val="75000"/>
                  </a:schemeClr>
                </a:solidFill>
                <a:effectLst/>
                <a:latin typeface="Times New Roman" panose="02020603050405020304" pitchFamily="18" charset="0"/>
                <a:cs typeface="Times New Roman" panose="02020603050405020304" pitchFamily="18" charset="0"/>
              </a:rPr>
              <a:t>Next, describe how DPS is estimated by applying the payout ratio to projected EPS.</a:t>
            </a:r>
          </a:p>
          <a:p>
            <a:pPr algn="l">
              <a:buNone/>
            </a:pPr>
            <a:br>
              <a:rPr lang="en-US" sz="1000" b="0" i="1" dirty="0">
                <a:solidFill>
                  <a:schemeClr val="bg2">
                    <a:lumMod val="75000"/>
                  </a:schemeClr>
                </a:solidFill>
                <a:effectLst/>
                <a:latin typeface="Times New Roman" panose="02020603050405020304" pitchFamily="18" charset="0"/>
                <a:cs typeface="Times New Roman" panose="02020603050405020304" pitchFamily="18" charset="0"/>
              </a:rPr>
            </a:br>
            <a:endParaRPr lang="en-US" sz="1000" b="0" i="1" dirty="0">
              <a:solidFill>
                <a:schemeClr val="bg2">
                  <a:lumMod val="75000"/>
                </a:schemeClr>
              </a:solidFill>
              <a:effectLst/>
              <a:latin typeface="Times New Roman" panose="02020603050405020304" pitchFamily="18" charset="0"/>
              <a:cs typeface="Times New Roman" panose="02020603050405020304" pitchFamily="18" charset="0"/>
            </a:endParaRPr>
          </a:p>
          <a:p>
            <a:pPr algn="l">
              <a:spcAft>
                <a:spcPts val="1500"/>
              </a:spcAft>
            </a:pPr>
            <a:endParaRPr lang="en-US" sz="1000" b="0" i="1" dirty="0">
              <a:solidFill>
                <a:schemeClr val="bg2">
                  <a:lumMod val="75000"/>
                </a:schemeClr>
              </a:solidFill>
              <a:effectLst/>
              <a:latin typeface="Times New Roman" panose="02020603050405020304" pitchFamily="18" charset="0"/>
              <a:cs typeface="Times New Roman" panose="02020603050405020304" pitchFamily="18" charset="0"/>
            </a:endParaRPr>
          </a:p>
          <a:p>
            <a:pPr algn="l">
              <a:spcAft>
                <a:spcPts val="1500"/>
              </a:spcAft>
            </a:pP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gn="l">
              <a:spcAft>
                <a:spcPts val="1500"/>
              </a:spcAft>
            </a:pPr>
            <a:endParaRPr lang="en-US" sz="1000" b="0" i="1" dirty="0">
              <a:solidFill>
                <a:schemeClr val="bg2">
                  <a:lumMod val="75000"/>
                </a:schemeClr>
              </a:solidFill>
              <a:effectLst/>
              <a:latin typeface="Times New Roman" panose="02020603050405020304" pitchFamily="18" charset="0"/>
              <a:cs typeface="Times New Roman" panose="02020603050405020304" pitchFamily="18" charset="0"/>
            </a:endParaRPr>
          </a:p>
          <a:p>
            <a:pPr algn="l">
              <a:spcAft>
                <a:spcPts val="1500"/>
              </a:spcAft>
            </a:pPr>
            <a:endParaRPr lang="en-US" sz="1000" i="1" dirty="0">
              <a:solidFill>
                <a:schemeClr val="bg2">
                  <a:lumMod val="75000"/>
                </a:schemeClr>
              </a:solidFill>
              <a:latin typeface="Times New Roman" panose="02020603050405020304" pitchFamily="18" charset="0"/>
              <a:cs typeface="Times New Roman" panose="02020603050405020304" pitchFamily="18" charset="0"/>
            </a:endParaRPr>
          </a:p>
          <a:p>
            <a:pPr algn="l">
              <a:spcAft>
                <a:spcPts val="1500"/>
              </a:spcAft>
            </a:pPr>
            <a:endParaRPr lang="en-US" sz="1000" b="0" i="1" dirty="0">
              <a:solidFill>
                <a:schemeClr val="bg2">
                  <a:lumMod val="75000"/>
                </a:schemeClr>
              </a:solidFill>
              <a:effectLst/>
              <a:latin typeface="Times New Roman" panose="02020603050405020304" pitchFamily="18" charset="0"/>
              <a:cs typeface="Times New Roman" panose="02020603050405020304" pitchFamily="18" charset="0"/>
            </a:endParaRPr>
          </a:p>
          <a:p>
            <a:pPr algn="l">
              <a:spcAft>
                <a:spcPts val="1500"/>
              </a:spcAft>
            </a:pPr>
            <a:r>
              <a:rPr lang="en-US" sz="1000" b="0" i="1" dirty="0">
                <a:solidFill>
                  <a:schemeClr val="bg2">
                    <a:lumMod val="75000"/>
                  </a:schemeClr>
                </a:solidFill>
                <a:effectLst/>
                <a:latin typeface="Times New Roman" panose="02020603050405020304" pitchFamily="18" charset="0"/>
                <a:cs typeface="Times New Roman" panose="02020603050405020304" pitchFamily="18" charset="0"/>
              </a:rPr>
              <a:t>You can also reference figures or tables from Excel or other programs to support the EPS growth and DPS calculations.</a:t>
            </a:r>
          </a:p>
        </p:txBody>
      </p:sp>
      <p:pic>
        <p:nvPicPr>
          <p:cNvPr id="7" name="Picture 6" descr="A blue and white graph with numbers&#10;&#10;AI-generated content may be incorrect.">
            <a:extLst>
              <a:ext uri="{FF2B5EF4-FFF2-40B4-BE49-F238E27FC236}">
                <a16:creationId xmlns:a16="http://schemas.microsoft.com/office/drawing/2014/main" id="{7B82D4AE-C7E6-787A-344F-0AC3F05F128D}"/>
              </a:ext>
            </a:extLst>
          </p:cNvPr>
          <p:cNvPicPr>
            <a:picLocks noChangeAspect="1"/>
          </p:cNvPicPr>
          <p:nvPr/>
        </p:nvPicPr>
        <p:blipFill>
          <a:blip r:embed="rId2"/>
          <a:stretch>
            <a:fillRect/>
          </a:stretch>
        </p:blipFill>
        <p:spPr>
          <a:xfrm>
            <a:off x="471487" y="6678233"/>
            <a:ext cx="5915024" cy="2121131"/>
          </a:xfrm>
          <a:prstGeom prst="rect">
            <a:avLst/>
          </a:prstGeom>
        </p:spPr>
      </p:pic>
      <p:sp>
        <p:nvSpPr>
          <p:cNvPr id="8" name="TextBox 7">
            <a:extLst>
              <a:ext uri="{FF2B5EF4-FFF2-40B4-BE49-F238E27FC236}">
                <a16:creationId xmlns:a16="http://schemas.microsoft.com/office/drawing/2014/main" id="{F7709F47-C108-0ED4-1C74-3E094FDFF9E2}"/>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DDM Model</a:t>
            </a:r>
          </a:p>
          <a:p>
            <a:endParaRPr lang="en-US" sz="1400" dirty="0"/>
          </a:p>
        </p:txBody>
      </p:sp>
    </p:spTree>
    <p:extLst>
      <p:ext uri="{BB962C8B-B14F-4D97-AF65-F5344CB8AC3E}">
        <p14:creationId xmlns:p14="http://schemas.microsoft.com/office/powerpoint/2010/main" val="243876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7B00A-33EF-A827-8B16-C2020E807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7519D-C6CB-358E-F1F3-8DA9E05B3E5D}"/>
              </a:ext>
            </a:extLst>
          </p:cNvPr>
          <p:cNvSpPr>
            <a:spLocks noGrp="1"/>
          </p:cNvSpPr>
          <p:nvPr>
            <p:ph type="title"/>
          </p:nvPr>
        </p:nvSpPr>
        <p:spPr/>
        <p:txBody>
          <a:bodyPr/>
          <a:lstStyle/>
          <a:p>
            <a:r>
              <a:rPr lang="en-US" dirty="0">
                <a:solidFill>
                  <a:srgbClr val="012C5F"/>
                </a:solidFill>
                <a:latin typeface="Times New Roman" panose="02020603050405020304" pitchFamily="18" charset="0"/>
                <a:cs typeface="Times New Roman" panose="02020603050405020304" pitchFamily="18" charset="0"/>
              </a:rPr>
              <a:t>Valuation </a:t>
            </a:r>
          </a:p>
        </p:txBody>
      </p:sp>
      <p:cxnSp>
        <p:nvCxnSpPr>
          <p:cNvPr id="6" name="Straight Connector 5">
            <a:extLst>
              <a:ext uri="{FF2B5EF4-FFF2-40B4-BE49-F238E27FC236}">
                <a16:creationId xmlns:a16="http://schemas.microsoft.com/office/drawing/2014/main" id="{2F2C5B48-29E7-FFD8-87F4-BC344C9C6335}"/>
              </a:ext>
            </a:extLst>
          </p:cNvPr>
          <p:cNvCxnSpPr>
            <a:cxnSpLocks/>
          </p:cNvCxnSpPr>
          <p:nvPr/>
        </p:nvCxnSpPr>
        <p:spPr>
          <a:xfrm>
            <a:off x="143933" y="1837267"/>
            <a:ext cx="6570134" cy="0"/>
          </a:xfrm>
          <a:prstGeom prst="line">
            <a:avLst/>
          </a:prstGeom>
          <a:ln>
            <a:solidFill>
              <a:srgbClr val="012C5F"/>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8BCB0CB-38FA-10EA-E8E2-CBAB952C3273}"/>
              </a:ext>
            </a:extLst>
          </p:cNvPr>
          <p:cNvSpPr txBox="1"/>
          <p:nvPr/>
        </p:nvSpPr>
        <p:spPr>
          <a:xfrm>
            <a:off x="5242020" y="9843"/>
            <a:ext cx="1647376" cy="338554"/>
          </a:xfrm>
          <a:prstGeom prst="rect">
            <a:avLst/>
          </a:prstGeom>
          <a:noFill/>
        </p:spPr>
        <p:txBody>
          <a:bodyPr wrap="square" rtlCol="0">
            <a:spAutoFit/>
          </a:bodyPr>
          <a:lstStyle/>
          <a:p>
            <a:pPr algn="ctr"/>
            <a:r>
              <a:rPr kumimoji="1" lang="en-US" altLang="ko-KR" sz="800" b="1" dirty="0">
                <a:latin typeface="Times New Roman" panose="02020603050405020304" pitchFamily="18" charset="0"/>
                <a:cs typeface="Times New Roman" panose="02020603050405020304" pitchFamily="18" charset="0"/>
              </a:rPr>
              <a:t>Research Report | 11.30.2025</a:t>
            </a:r>
            <a:endParaRPr kumimoji="1" lang="ko-KR" altLang="en-US" sz="800" b="1" dirty="0">
              <a:latin typeface="Times New Roman" panose="02020603050405020304" pitchFamily="18" charset="0"/>
              <a:cs typeface="Times New Roman" panose="02020603050405020304" pitchFamily="18" charset="0"/>
            </a:endParaRPr>
          </a:p>
          <a:p>
            <a:endParaRPr kumimoji="1" lang="en-US" altLang="ko-KR" sz="800"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A22DCD6C-A12E-E0B8-3054-21299D0B9918}"/>
              </a:ext>
            </a:extLst>
          </p:cNvPr>
          <p:cNvSpPr>
            <a:spLocks noGrp="1"/>
          </p:cNvSpPr>
          <p:nvPr>
            <p:ph type="sldNum" sz="quarter" idx="12"/>
          </p:nvPr>
        </p:nvSpPr>
        <p:spPr/>
        <p:txBody>
          <a:bodyPr/>
          <a:lstStyle/>
          <a:p>
            <a:fld id="{91FDC57E-08AB-2A45-80D5-0CAE99338B07}" type="slidenum">
              <a:rPr lang="en-US" smtClean="0"/>
              <a:t>9</a:t>
            </a:fld>
            <a:endParaRPr lang="en-US"/>
          </a:p>
        </p:txBody>
      </p:sp>
      <p:sp>
        <p:nvSpPr>
          <p:cNvPr id="4" name="TextBox 3">
            <a:extLst>
              <a:ext uri="{FF2B5EF4-FFF2-40B4-BE49-F238E27FC236}">
                <a16:creationId xmlns:a16="http://schemas.microsoft.com/office/drawing/2014/main" id="{25D3D037-E412-9742-9CC5-D9E45D0851AA}"/>
              </a:ext>
            </a:extLst>
          </p:cNvPr>
          <p:cNvSpPr txBox="1"/>
          <p:nvPr/>
        </p:nvSpPr>
        <p:spPr>
          <a:xfrm>
            <a:off x="471488" y="2236096"/>
            <a:ext cx="5143500" cy="2290371"/>
          </a:xfrm>
          <a:prstGeom prst="rect">
            <a:avLst/>
          </a:prstGeom>
          <a:noFill/>
        </p:spPr>
        <p:txBody>
          <a:bodyPr wrap="square" rtlCol="0">
            <a:spAutoFit/>
          </a:bodyPr>
          <a:lstStyle/>
          <a:p>
            <a:pPr>
              <a:spcBef>
                <a:spcPts val="130"/>
              </a:spcBef>
              <a:spcAft>
                <a:spcPts val="130"/>
              </a:spcAft>
            </a:pPr>
            <a:r>
              <a:rPr lang="en-US" sz="1200" b="1" dirty="0">
                <a:latin typeface="Times New Roman" panose="02020603050405020304" pitchFamily="18" charset="0"/>
                <a:cs typeface="Times New Roman" panose="02020603050405020304" pitchFamily="18" charset="0"/>
              </a:rPr>
              <a:t>DDM Calculation</a:t>
            </a:r>
          </a:p>
          <a:p>
            <a:endParaRPr lang="en-US" sz="1000" dirty="0"/>
          </a:p>
          <a:p>
            <a:r>
              <a:rPr lang="en-US" sz="1000" i="1" dirty="0">
                <a:solidFill>
                  <a:schemeClr val="bg2">
                    <a:lumMod val="75000"/>
                  </a:schemeClr>
                </a:solidFill>
                <a:latin typeface="Times New Roman" panose="02020603050405020304" pitchFamily="18" charset="0"/>
                <a:cs typeface="Times New Roman" panose="02020603050405020304" pitchFamily="18" charset="0"/>
              </a:rPr>
              <a:t>First, use the projected Dividends Per Share to calculate the present value of dividends for each year in the explicit forecast period.</a:t>
            </a:r>
          </a:p>
          <a:p>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Next, calculate the cost of equity using the Capital Asset Pricing Model (CAPM), clearly stating the assumptions for beta, the risk free rate, and the market risk premium.</a:t>
            </a:r>
          </a:p>
          <a:p>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Then, select an appropriate terminal growth rate based on the company’s maturity and long term growth outlook, and calculate the terminal value.</a:t>
            </a:r>
          </a:p>
          <a:p>
            <a:br>
              <a:rPr lang="en-US" sz="1000" i="1" dirty="0">
                <a:solidFill>
                  <a:schemeClr val="bg2">
                    <a:lumMod val="75000"/>
                  </a:schemeClr>
                </a:solidFill>
                <a:latin typeface="Times New Roman" panose="02020603050405020304" pitchFamily="18" charset="0"/>
                <a:cs typeface="Times New Roman" panose="02020603050405020304" pitchFamily="18" charset="0"/>
              </a:rPr>
            </a:br>
            <a:r>
              <a:rPr lang="en-US" sz="1000" i="1" dirty="0">
                <a:solidFill>
                  <a:schemeClr val="bg2">
                    <a:lumMod val="75000"/>
                  </a:schemeClr>
                </a:solidFill>
                <a:latin typeface="Times New Roman" panose="02020603050405020304" pitchFamily="18" charset="0"/>
                <a:cs typeface="Times New Roman" panose="02020603050405020304" pitchFamily="18" charset="0"/>
              </a:rPr>
              <a:t>Finally, add the present value of the terminal value to the sum of discounted dividends to arrive at the implied share price, and briefly discuss whether the DDM is suitable given the company’s dividend policy and capital allocation strategy.</a:t>
            </a:r>
          </a:p>
        </p:txBody>
      </p:sp>
      <p:pic>
        <p:nvPicPr>
          <p:cNvPr id="5" name="Picture 4" descr="A screenshot of a computer&#10;&#10;AI-generated content may be incorrect.">
            <a:extLst>
              <a:ext uri="{FF2B5EF4-FFF2-40B4-BE49-F238E27FC236}">
                <a16:creationId xmlns:a16="http://schemas.microsoft.com/office/drawing/2014/main" id="{0FB92663-E59E-3E4A-6A22-DE853F79F8E9}"/>
              </a:ext>
            </a:extLst>
          </p:cNvPr>
          <p:cNvPicPr>
            <a:picLocks noChangeAspect="1"/>
          </p:cNvPicPr>
          <p:nvPr/>
        </p:nvPicPr>
        <p:blipFill>
          <a:blip r:embed="rId2"/>
          <a:stretch>
            <a:fillRect/>
          </a:stretch>
        </p:blipFill>
        <p:spPr>
          <a:xfrm>
            <a:off x="471487" y="5363653"/>
            <a:ext cx="5915024" cy="3954863"/>
          </a:xfrm>
          <a:prstGeom prst="rect">
            <a:avLst/>
          </a:prstGeom>
        </p:spPr>
      </p:pic>
      <p:sp>
        <p:nvSpPr>
          <p:cNvPr id="8" name="TextBox 7">
            <a:extLst>
              <a:ext uri="{FF2B5EF4-FFF2-40B4-BE49-F238E27FC236}">
                <a16:creationId xmlns:a16="http://schemas.microsoft.com/office/drawing/2014/main" id="{FDBC57C9-5ADF-24DD-39CF-DA350B606627}"/>
              </a:ext>
            </a:extLst>
          </p:cNvPr>
          <p:cNvSpPr txBox="1"/>
          <p:nvPr/>
        </p:nvSpPr>
        <p:spPr>
          <a:xfrm>
            <a:off x="5616726" y="1484756"/>
            <a:ext cx="2545339"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DDM Model</a:t>
            </a:r>
          </a:p>
          <a:p>
            <a:endParaRPr lang="en-US" sz="1400" dirty="0"/>
          </a:p>
        </p:txBody>
      </p:sp>
    </p:spTree>
    <p:extLst>
      <p:ext uri="{BB962C8B-B14F-4D97-AF65-F5344CB8AC3E}">
        <p14:creationId xmlns:p14="http://schemas.microsoft.com/office/powerpoint/2010/main" val="2971406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12513</TotalTime>
  <Words>1455</Words>
  <Application>Microsoft Macintosh PowerPoint</Application>
  <PresentationFormat>A4 Paper (210x297 mm)</PresentationFormat>
  <Paragraphs>201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Inter</vt:lpstr>
      <vt:lpstr>Aptos</vt:lpstr>
      <vt:lpstr>Aptos Display</vt:lpstr>
      <vt:lpstr>Arial</vt:lpstr>
      <vt:lpstr>Times New Roman</vt:lpstr>
      <vt:lpstr>Office Theme</vt:lpstr>
      <vt:lpstr>PowerPoint Presentation</vt:lpstr>
      <vt:lpstr>Contents</vt:lpstr>
      <vt:lpstr>Company  Analysis</vt:lpstr>
      <vt:lpstr>Company Analysis</vt:lpstr>
      <vt:lpstr>Company Analysis</vt:lpstr>
      <vt:lpstr>Valuation</vt:lpstr>
      <vt:lpstr>Valuation </vt:lpstr>
      <vt:lpstr>Valuation </vt:lpstr>
      <vt:lpstr>Valuation </vt:lpstr>
      <vt:lpstr>Valuation </vt:lpstr>
      <vt:lpstr>Valuation </vt:lpstr>
      <vt:lpstr>Valuation </vt:lpstr>
      <vt:lpstr>Valuation </vt:lpstr>
      <vt:lpstr>Conclusion &amp; Recommendations</vt:lpstr>
      <vt:lpstr>Conclusion &amp; Recommendations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Eugene Kim</dc:creator>
  <cp:lastModifiedBy>Joonha Kwon</cp:lastModifiedBy>
  <cp:revision>2</cp:revision>
  <dcterms:created xsi:type="dcterms:W3CDTF">2025-11-25T23:59:46Z</dcterms:created>
  <dcterms:modified xsi:type="dcterms:W3CDTF">2025-12-28T03:54:43Z</dcterms:modified>
</cp:coreProperties>
</file>