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8" r:id="rId3"/>
    <p:sldId id="259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2C5F"/>
    <a:srgbClr val="705301"/>
    <a:srgbClr val="BA8B00"/>
    <a:srgbClr val="8C6700"/>
    <a:srgbClr val="9D7200"/>
    <a:srgbClr val="9C7A00"/>
    <a:srgbClr val="9F7D00"/>
    <a:srgbClr val="022F65"/>
    <a:srgbClr val="000000"/>
    <a:srgbClr val="5B5B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1895E5-D574-8A4F-B40C-7FEFA2B30E70}" v="14" dt="2025-12-23T12:54:53.6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9"/>
    <p:restoredTop sz="94694"/>
  </p:normalViewPr>
  <p:slideViewPr>
    <p:cSldViewPr snapToGrid="0">
      <p:cViewPr varScale="1">
        <p:scale>
          <a:sx n="84" d="100"/>
          <a:sy n="84" d="100"/>
        </p:scale>
        <p:origin x="328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F3447A2-F91E-2EC8-7AB1-4C7400A9B05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Eugene Kim| 11.30.2025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575CDF-1236-D750-D5E4-CC775E214A8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01A7FF-463D-7A40-833C-3157E90D5CCB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31029F-8D41-677B-B41B-9A0A32AC6D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BFC366-228B-889C-B2A3-2698D165BD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09901-E885-E841-9F51-94B0A312A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9443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Eugene Kim| 11.30.2025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DAF3C-BAF2-094C-B64A-38C215ED6E48}" type="datetimeFigureOut">
              <a:rPr lang="en-US" smtClean="0"/>
              <a:t>12/27/25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0B3802-E570-0D4D-BFA0-C60825882C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8971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7B036-8B24-C54C-A356-535F9450F7D3}" type="datetime1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053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27FE9-9960-9248-8D99-4C9FE8E46D0F}" type="datetime1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91E9F-7030-C746-BF45-6367F46BA482}" type="datetime1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06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CEEC4-AFF5-2342-B86F-C3F46ACC435E}" type="datetime1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226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321C8-1BAA-7E4B-88CB-B852432712A8}" type="datetime1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66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39DC-2095-274B-B53F-32D3C9915E38}" type="datetime1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936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4DC2E-17A8-4243-98FB-30451BB4CFE7}" type="datetime1">
              <a:rPr lang="en-US" smtClean="0"/>
              <a:t>12/27/25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02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50F65-BAD9-AF47-9C1B-CD103D165088}" type="datetime1">
              <a:rPr lang="en-US" smtClean="0"/>
              <a:t>12/27/25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190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1F39F-96D2-284B-8908-7FACF03FE54F}" type="datetime1">
              <a:rPr lang="en-US" smtClean="0"/>
              <a:t>12/27/25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33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2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4790F-B22F-7442-AADA-32AD6E6359B3}" type="datetime1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833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2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C8F0E-2FC1-0745-B7FE-41752C8B3FAF}" type="datetime1">
              <a:rPr lang="en-US" smtClean="0"/>
              <a:t>12/27/25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388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7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56719F-F1CF-934C-849D-214A9BDC7087}" type="datetime1">
              <a:rPr lang="en-US" smtClean="0"/>
              <a:t>12/27/25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FDC57E-08AB-2A45-80D5-0CAE99338B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09526A-BA64-A8C4-A685-C2AAEFD38072}"/>
              </a:ext>
            </a:extLst>
          </p:cNvPr>
          <p:cNvSpPr/>
          <p:nvPr/>
        </p:nvSpPr>
        <p:spPr>
          <a:xfrm>
            <a:off x="0" y="0"/>
            <a:ext cx="6858000" cy="1640496"/>
          </a:xfrm>
          <a:prstGeom prst="rect">
            <a:avLst/>
          </a:prstGeom>
          <a:solidFill>
            <a:srgbClr val="012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68701950-B373-FDBE-7E46-1585982D0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08"/>
          <a:stretch/>
        </p:blipFill>
        <p:spPr>
          <a:xfrm>
            <a:off x="0" y="-5980"/>
            <a:ext cx="6826604" cy="1640497"/>
          </a:xfrm>
        </p:spPr>
      </p:pic>
      <p:pic>
        <p:nvPicPr>
          <p:cNvPr id="10" name="Picture 9" descr="A white letter on a black background&#10;&#10;AI-generated content may be incorrect.">
            <a:extLst>
              <a:ext uri="{FF2B5EF4-FFF2-40B4-BE49-F238E27FC236}">
                <a16:creationId xmlns:a16="http://schemas.microsoft.com/office/drawing/2014/main" id="{FAA709A8-117B-68D7-2E0A-C3EE08FDC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5700" y="507694"/>
            <a:ext cx="1132801" cy="11328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157B1A-254C-5BF8-A279-AB14197B31F1}"/>
              </a:ext>
            </a:extLst>
          </p:cNvPr>
          <p:cNvSpPr txBox="1"/>
          <p:nvPr/>
        </p:nvSpPr>
        <p:spPr>
          <a:xfrm>
            <a:off x="911579" y="985866"/>
            <a:ext cx="28226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Summary</a:t>
            </a:r>
            <a:endParaRPr kumimoji="1" lang="ko-KR" alt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6F8C7E-8211-4E0C-5FF9-3DFF12634C83}"/>
              </a:ext>
            </a:extLst>
          </p:cNvPr>
          <p:cNvSpPr txBox="1"/>
          <p:nvPr/>
        </p:nvSpPr>
        <p:spPr>
          <a:xfrm>
            <a:off x="880891" y="508813"/>
            <a:ext cx="509621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Coca-Cola Consolidated, Inc</a:t>
            </a:r>
            <a:endParaRPr kumimoji="1" lang="ko-KR" altLang="en-US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F8B14AE-5653-8426-5C6B-3814C59410C9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97C991-5A49-889E-1F4E-BEE98F2F9391}"/>
              </a:ext>
            </a:extLst>
          </p:cNvPr>
          <p:cNvSpPr txBox="1"/>
          <p:nvPr/>
        </p:nvSpPr>
        <p:spPr>
          <a:xfrm>
            <a:off x="5297358" y="1336264"/>
            <a:ext cx="1816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1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www.faccting.com</a:t>
            </a:r>
            <a:endParaRPr kumimoji="1" lang="ko-KR" altLang="en-US" sz="11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04D93A4-FEFA-FCB9-22E6-DA98A7FF0DFC}"/>
              </a:ext>
            </a:extLst>
          </p:cNvPr>
          <p:cNvSpPr/>
          <p:nvPr/>
        </p:nvSpPr>
        <p:spPr>
          <a:xfrm>
            <a:off x="4412974" y="1700428"/>
            <a:ext cx="2445026" cy="1894339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Buy / Sell</a:t>
            </a:r>
          </a:p>
          <a:p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kumimoji="1" lang="en-US" altLang="ko-KR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Ticker: COKE</a:t>
            </a:r>
          </a:p>
          <a:p>
            <a:endParaRPr 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목표주가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현재주가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5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자료 날짜</a:t>
            </a:r>
            <a:r>
              <a:rPr lang="en-US" sz="11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endParaRPr lang="en-US" sz="11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4C2EC1-A7F4-18B4-BB52-DB7B169AEAB7}"/>
              </a:ext>
            </a:extLst>
          </p:cNvPr>
          <p:cNvSpPr txBox="1"/>
          <p:nvPr/>
        </p:nvSpPr>
        <p:spPr>
          <a:xfrm>
            <a:off x="761401" y="1329061"/>
            <a:ext cx="26675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ko-KR" altLang="en-US" sz="11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이름</a:t>
            </a:r>
          </a:p>
          <a:p>
            <a:endParaRPr kumimoji="1" lang="en-US" altLang="ko-KR" sz="1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E28A366-6B05-3F65-597A-27F92769B39F}"/>
              </a:ext>
            </a:extLst>
          </p:cNvPr>
          <p:cNvSpPr txBox="1"/>
          <p:nvPr/>
        </p:nvSpPr>
        <p:spPr>
          <a:xfrm>
            <a:off x="133693" y="1739430"/>
            <a:ext cx="4176983" cy="1762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기업 개요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30"/>
              </a:spcBef>
              <a:spcAft>
                <a:spcPts val="130"/>
              </a:spcAft>
            </a:pP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30"/>
              </a:spcBef>
              <a:spcAft>
                <a:spcPts val="130"/>
              </a:spcAft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회사에 대한 소개를 하면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30"/>
              </a:spcBef>
              <a:spcAft>
                <a:spcPts val="130"/>
              </a:spcAft>
            </a:pPr>
            <a:endParaRPr lang="en-US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30"/>
              </a:spcBef>
              <a:spcAft>
                <a:spcPts val="130"/>
              </a:spcAft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팁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회사의 업종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설립 배경 및 출신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그리고 주요 제품 또는 서비스와 같은 정보를 넣으면 좋습니다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130"/>
              </a:spcBef>
              <a:spcAft>
                <a:spcPts val="130"/>
              </a:spcAft>
            </a:pP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D422458-B218-329C-F093-35712BA65DE0}"/>
              </a:ext>
            </a:extLst>
          </p:cNvPr>
          <p:cNvSpPr/>
          <p:nvPr/>
        </p:nvSpPr>
        <p:spPr>
          <a:xfrm>
            <a:off x="4412974" y="3654699"/>
            <a:ext cx="2445026" cy="6026014"/>
          </a:xfrm>
          <a:prstGeom prst="rect">
            <a:avLst/>
          </a:prstGeom>
          <a:solidFill>
            <a:schemeClr val="bg2">
              <a:lumMod val="75000"/>
              <a:alpha val="29412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ko-KR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주 범위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	 	$0.00 ~ $0.00</a:t>
            </a: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현재주가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$0.0</a:t>
            </a: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P/E </a:t>
            </a:r>
            <a:r>
              <a:rPr lang="ko-KR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비율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(LTM): 		0.0 </a:t>
            </a: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베타 추정치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	0.0 </a:t>
            </a: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배당 수익률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	0.0% </a:t>
            </a: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</a:t>
            </a:r>
            <a:r>
              <a:rPr lang="ko-KR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주당 배당금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DPS</a:t>
            </a:r>
            <a:r>
              <a:rPr lang="en-US" altLang="ko-KR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$0 </a:t>
            </a: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P/S: 		$0.00</a:t>
            </a: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EV/Sales: 		$0.00 </a:t>
            </a: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가중평균자본비용</a:t>
            </a:r>
            <a:r>
              <a:rPr lang="en-US" sz="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WACC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$0.00 </a:t>
            </a: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P/BV: 			$0.00 </a:t>
            </a: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자기자본 가치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	$0.00</a:t>
            </a: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기업가치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	$0.00 </a:t>
            </a: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업종</a:t>
            </a:r>
            <a:r>
              <a:rPr lang="en-US" sz="9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	Beverage Production</a:t>
            </a: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9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D54F9DA-B13F-7CF4-B78E-92F8BDEE07AB}"/>
              </a:ext>
            </a:extLst>
          </p:cNvPr>
          <p:cNvCxnSpPr>
            <a:cxnSpLocks/>
          </p:cNvCxnSpPr>
          <p:nvPr/>
        </p:nvCxnSpPr>
        <p:spPr>
          <a:xfrm>
            <a:off x="4502426" y="4418716"/>
            <a:ext cx="2246243" cy="0"/>
          </a:xfrm>
          <a:prstGeom prst="line">
            <a:avLst/>
          </a:prstGeom>
          <a:ln w="889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39F0C47-7CB8-F38B-B7AD-A5DDB6695576}"/>
              </a:ext>
            </a:extLst>
          </p:cNvPr>
          <p:cNvCxnSpPr>
            <a:cxnSpLocks/>
          </p:cNvCxnSpPr>
          <p:nvPr/>
        </p:nvCxnSpPr>
        <p:spPr>
          <a:xfrm>
            <a:off x="4502426" y="5715862"/>
            <a:ext cx="2246243" cy="0"/>
          </a:xfrm>
          <a:prstGeom prst="line">
            <a:avLst/>
          </a:prstGeom>
          <a:ln w="889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BB88AF27-94E9-0BB5-34A0-9BFB4BAD4ABD}"/>
              </a:ext>
            </a:extLst>
          </p:cNvPr>
          <p:cNvSpPr txBox="1"/>
          <p:nvPr/>
        </p:nvSpPr>
        <p:spPr>
          <a:xfrm>
            <a:off x="4412974" y="9496047"/>
            <a:ext cx="101744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Retrieved from FactSet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37C9024-2EFF-99C6-08E8-90C4848F124A}"/>
              </a:ext>
            </a:extLst>
          </p:cNvPr>
          <p:cNvSpPr txBox="1"/>
          <p:nvPr/>
        </p:nvSpPr>
        <p:spPr>
          <a:xfrm>
            <a:off x="133693" y="4418716"/>
            <a:ext cx="4176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가치평가</a:t>
            </a:r>
            <a:endParaRPr 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DCF, P/E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모델 또는 기타 가치평가 모델의 결과를 제시하고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이를 바탕으로 ‘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Hold’, ‘Buy’,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또는 ‘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Sell’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중 하나를 선택한 이유를 설명하시면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등을 활용하여 차트를 추가해도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예시 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Here’s an example):</a:t>
            </a:r>
          </a:p>
          <a:p>
            <a:endParaRPr lang="en-US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A graph showing the price of a stock price&#10;&#10;AI-generated content may be incorrect.">
            <a:extLst>
              <a:ext uri="{FF2B5EF4-FFF2-40B4-BE49-F238E27FC236}">
                <a16:creationId xmlns:a16="http://schemas.microsoft.com/office/drawing/2014/main" id="{75E79EBD-5D31-1982-AE29-02813F1FDF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467" y="5715861"/>
            <a:ext cx="3459133" cy="2279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4723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F68907-402C-9116-7274-DA598B89FA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17B25-85F7-654B-1987-250A0F10E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가치평가</a:t>
            </a:r>
            <a:r>
              <a:rPr 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89F6C0-0EE6-B54D-252F-9BD6BCE364BC}"/>
              </a:ext>
            </a:extLst>
          </p:cNvPr>
          <p:cNvCxnSpPr>
            <a:cxnSpLocks/>
          </p:cNvCxnSpPr>
          <p:nvPr/>
        </p:nvCxnSpPr>
        <p:spPr>
          <a:xfrm>
            <a:off x="143933" y="1837267"/>
            <a:ext cx="6570134" cy="0"/>
          </a:xfrm>
          <a:prstGeom prst="line">
            <a:avLst/>
          </a:prstGeom>
          <a:ln>
            <a:solidFill>
              <a:srgbClr val="012C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3C4A691-C9E2-5296-E344-8EB4F6BF5FDC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5F96241-D85E-8EBC-B8CB-B6ED1D37F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10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69390C3-21B5-B4E1-FB06-CAF387F2533F}"/>
              </a:ext>
            </a:extLst>
          </p:cNvPr>
          <p:cNvSpPr txBox="1"/>
          <p:nvPr/>
        </p:nvSpPr>
        <p:spPr>
          <a:xfrm>
            <a:off x="471488" y="2236096"/>
            <a:ext cx="5143500" cy="1213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배당할인모형 민감도 분석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ko-KR" sz="1000" dirty="0"/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배당할인모형의 민감도 분석은 자기자본비용과 말기 성장률이 변화할 때 내재 주가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implied share price)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 얼마나 달라지는지를 보여줍니다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이를 통해 주요 가정의 변화가 가치평가 결과에 미치는 영향을 보다 명확하게 확인하실 수 있을 것입니다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A blue and white table with numbers and symbols&#10;&#10;AI-generated content may be incorrect.">
            <a:extLst>
              <a:ext uri="{FF2B5EF4-FFF2-40B4-BE49-F238E27FC236}">
                <a16:creationId xmlns:a16="http://schemas.microsoft.com/office/drawing/2014/main" id="{5B018581-4B65-9C63-AAEE-D9F9B566E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72" y="3751969"/>
            <a:ext cx="6102255" cy="2306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9BDA3D-4770-6A50-BC43-85553246C01C}"/>
              </a:ext>
            </a:extLst>
          </p:cNvPr>
          <p:cNvSpPr txBox="1"/>
          <p:nvPr/>
        </p:nvSpPr>
        <p:spPr>
          <a:xfrm>
            <a:off x="5014913" y="1595227"/>
            <a:ext cx="2545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배당할인모형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18200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25EB3-B116-A652-BBDA-C461FFFA54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D9CDD-A3C1-D4A1-D0DA-5FDE6C8FC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가치평가</a:t>
            </a:r>
            <a:r>
              <a:rPr 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33EAA78-729D-C631-8ED9-8290DF0A80A5}"/>
              </a:ext>
            </a:extLst>
          </p:cNvPr>
          <p:cNvCxnSpPr>
            <a:cxnSpLocks/>
          </p:cNvCxnSpPr>
          <p:nvPr/>
        </p:nvCxnSpPr>
        <p:spPr>
          <a:xfrm>
            <a:off x="143933" y="1837267"/>
            <a:ext cx="6570134" cy="0"/>
          </a:xfrm>
          <a:prstGeom prst="line">
            <a:avLst/>
          </a:prstGeom>
          <a:ln>
            <a:solidFill>
              <a:srgbClr val="012C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910710F-EB2A-B635-A843-98EAA57A0CBD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539C4D5-9835-AEEB-725B-D3C6E145D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11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EEBBCE5-CBC6-C49C-6C80-CC716CDCBF65}"/>
              </a:ext>
            </a:extLst>
          </p:cNvPr>
          <p:cNvSpPr txBox="1"/>
          <p:nvPr/>
        </p:nvSpPr>
        <p:spPr>
          <a:xfrm>
            <a:off x="471488" y="2236096"/>
            <a:ext cx="5143500" cy="2346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자유현금흐름 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(FCF)</a:t>
            </a:r>
            <a:r>
              <a: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계산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130"/>
              </a:spcBef>
              <a:spcAft>
                <a:spcPts val="130"/>
              </a:spcAft>
            </a:pP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</a:rPr>
              <a:t>먼저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</a:rPr>
              <a:t>추정 영업이익과 순운전자본의 변화를 활용하여 명시적 추정 기간 동안의 영업현금흐름을 계산하시면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</a:rPr>
              <a:t>그 다음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</a:rPr>
              <a:t>과거 지출 패턴을 바탕으로 기업의 지속적인 재투자 필요성을 반영하여 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</a:rPr>
              <a:t>자본적지출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000" i="1" dirty="0" err="1">
                <a:solidFill>
                  <a:schemeClr val="bg2">
                    <a:lumMod val="75000"/>
                  </a:schemeClr>
                </a:solidFill>
              </a:rPr>
              <a:t>CapEx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</a:rPr>
              <a:t>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</a:rPr>
              <a:t>을 추정하시면 도움이 될 것입니다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</a:rPr>
              <a:t>이어서 각 추정 연도별로 영업현금흐름에서 추정 </a:t>
            </a:r>
            <a:r>
              <a:rPr lang="en-US" sz="1000" i="1" dirty="0" err="1">
                <a:solidFill>
                  <a:schemeClr val="bg2">
                    <a:lumMod val="75000"/>
                  </a:schemeClr>
                </a:solidFill>
              </a:rPr>
              <a:t>CapEx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</a:rPr>
              <a:t>를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</a:rPr>
              <a:t> 차감하여 자유현금흐름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</a:rPr>
              <a:t>Free Cash Flow)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</a:rPr>
              <a:t>을 산출하시면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</a:endParaRPr>
          </a:p>
          <a:p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</a:rPr>
              <a:t>마지막으로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</a:rPr>
              <a:t>자유현금흐름이 가치평가에 있어 가장 적절한 입력 변수인 이유와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</a:rPr>
              <a:t>이것이 기업의 내재가치를 추정하기 위한 현금흐름할인모형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</a:rPr>
              <a:t>DCF)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</a:rPr>
              <a:t>분석의 기초가 되는 과정을 설명하시면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Picture 4" descr="A screenshot of a graph&#10;&#10;AI-generated content may be incorrect.">
            <a:extLst>
              <a:ext uri="{FF2B5EF4-FFF2-40B4-BE49-F238E27FC236}">
                <a16:creationId xmlns:a16="http://schemas.microsoft.com/office/drawing/2014/main" id="{DEA6815B-3EE1-EC81-94D1-34D4479AE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4927810"/>
            <a:ext cx="5816376" cy="32074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24A4E03-F369-DB6C-3791-484914A9B0A7}"/>
              </a:ext>
            </a:extLst>
          </p:cNvPr>
          <p:cNvSpPr txBox="1"/>
          <p:nvPr/>
        </p:nvSpPr>
        <p:spPr>
          <a:xfrm>
            <a:off x="5014913" y="1595227"/>
            <a:ext cx="2545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현금흐름할인모형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649829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50DEF-950C-C55E-8D09-D8C008E844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4A821-855C-54BB-7A34-36FF5183BB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가치평가</a:t>
            </a:r>
            <a:r>
              <a:rPr 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4273696-7AC5-A5BD-6800-09287E32FD86}"/>
              </a:ext>
            </a:extLst>
          </p:cNvPr>
          <p:cNvCxnSpPr>
            <a:cxnSpLocks/>
          </p:cNvCxnSpPr>
          <p:nvPr/>
        </p:nvCxnSpPr>
        <p:spPr>
          <a:xfrm>
            <a:off x="143933" y="1837267"/>
            <a:ext cx="6570134" cy="0"/>
          </a:xfrm>
          <a:prstGeom prst="line">
            <a:avLst/>
          </a:prstGeom>
          <a:ln>
            <a:solidFill>
              <a:srgbClr val="012C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8C5F8C-2818-194B-88EB-54011381933C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A368CFE-C9F7-D402-11D5-63E2BE37F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12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3DFF20-02AA-156F-D7B3-B0252CFB21FE}"/>
              </a:ext>
            </a:extLst>
          </p:cNvPr>
          <p:cNvSpPr txBox="1"/>
          <p:nvPr/>
        </p:nvSpPr>
        <p:spPr>
          <a:xfrm>
            <a:off x="471488" y="2236096"/>
            <a:ext cx="5143500" cy="1644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가중평균자본비용 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(WACC)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먼저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기업의 자기자본 가치와 총부채를 활용하여 자본구조 비중을 산정하시면 됩니다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그 다음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자본자산가격결정모형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CAPM)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사용하여 자기자본비용을 추정하고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기업의 신용도와 이에 해당하는 신용 스프레드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credit spread) </a:t>
            </a:r>
            <a:r>
              <a:rPr lang="ko-KR" altLang="en-US" sz="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반영하여 부채비용을 산정하시면 도움이 될 것입니다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마지막으로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이러한 요소들을 종합하여 가중평균자본비용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WACC)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계산하시면 되며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이는 가치평가 모델에서 사용되는 할인율로 활용됩니다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ko-KR" sz="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예시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COKE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자기자본 가치와 </a:t>
            </a:r>
            <a:r>
              <a:rPr lang="ko-KR" altLang="en-US" sz="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총부채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DDM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모델에서 산출한 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CAPM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기반 자기자본비용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그리고 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A+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등급 신용 스프레드를 적용한 부채비용을 사용한 결과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WACC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는 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6.09%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로 산출되었습니다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10).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A3EFDE-9D22-C4EE-F740-9D04A9743770}"/>
              </a:ext>
            </a:extLst>
          </p:cNvPr>
          <p:cNvSpPr txBox="1"/>
          <p:nvPr/>
        </p:nvSpPr>
        <p:spPr>
          <a:xfrm>
            <a:off x="471488" y="6638276"/>
            <a:ext cx="5143500" cy="1520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잔존가치 산정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Terminal Value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ko-KR" sz="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먼저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이전 가치평가 모델에서 사용한 가정과 일관된 잔존 성장률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growth rate)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적용하여 잔존가치를 계산하시면 됩니다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그 다음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추정된 자유현금흐름의 현재가치와 할인된 잔존가치를 합산하여 기업의 기업가치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 Value) </a:t>
            </a:r>
            <a:r>
              <a:rPr lang="ko-KR" altLang="en-US" sz="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도출하시면 됩니다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ko-KR" sz="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예시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배당할인모형에서 사용한 것과 동일한 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2%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잔존 성장률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(Terminal Growth Rate)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적용한 결과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COKE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기업가치는 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$16,372.58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로 산출되었습니다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Figure 11).</a:t>
            </a:r>
          </a:p>
        </p:txBody>
      </p:sp>
      <p:pic>
        <p:nvPicPr>
          <p:cNvPr id="10" name="Picture 9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8F331440-020E-C361-92CB-87421FC5E3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75" y="3957963"/>
            <a:ext cx="2794087" cy="2641375"/>
          </a:xfrm>
          <a:prstGeom prst="rect">
            <a:avLst/>
          </a:prstGeom>
        </p:spPr>
      </p:pic>
      <p:pic>
        <p:nvPicPr>
          <p:cNvPr id="13" name="Picture 12" descr="A white and blue rectangular object with text&#10;&#10;AI-generated content may be incorrect.">
            <a:extLst>
              <a:ext uri="{FF2B5EF4-FFF2-40B4-BE49-F238E27FC236}">
                <a16:creationId xmlns:a16="http://schemas.microsoft.com/office/drawing/2014/main" id="{1C1E0631-B6C6-3A02-6C50-A6D93B99F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375" y="8198143"/>
            <a:ext cx="4803775" cy="167705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599F87-530F-8EA4-D285-E1F4B06B2B10}"/>
              </a:ext>
            </a:extLst>
          </p:cNvPr>
          <p:cNvSpPr txBox="1"/>
          <p:nvPr/>
        </p:nvSpPr>
        <p:spPr>
          <a:xfrm>
            <a:off x="5014913" y="1595227"/>
            <a:ext cx="2545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현금흐름할인모형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9167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55A57A-0349-0811-4223-5383338F30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E00C2-B0E8-4A5D-30C2-0DCFB1ECF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가치평가</a:t>
            </a:r>
            <a:endParaRPr lang="en-US" dirty="0">
              <a:solidFill>
                <a:srgbClr val="012C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87C41E-01AA-BEB1-ADF5-1BFBF6F2FE10}"/>
              </a:ext>
            </a:extLst>
          </p:cNvPr>
          <p:cNvCxnSpPr>
            <a:cxnSpLocks/>
          </p:cNvCxnSpPr>
          <p:nvPr/>
        </p:nvCxnSpPr>
        <p:spPr>
          <a:xfrm>
            <a:off x="143933" y="1837267"/>
            <a:ext cx="6570134" cy="0"/>
          </a:xfrm>
          <a:prstGeom prst="line">
            <a:avLst/>
          </a:prstGeom>
          <a:ln>
            <a:solidFill>
              <a:srgbClr val="012C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2E06AF74-7E47-CD12-54F0-CB4D63F49785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2D000DE-0723-A1D4-CC88-944BF1C5C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13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E6EC81-B53E-F895-FBE4-91F8749CE80D}"/>
              </a:ext>
            </a:extLst>
          </p:cNvPr>
          <p:cNvSpPr txBox="1"/>
          <p:nvPr/>
        </p:nvSpPr>
        <p:spPr>
          <a:xfrm>
            <a:off x="471488" y="2236096"/>
            <a:ext cx="5143500" cy="1397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내재 주가 산정 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Implied Share Price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먼저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기업가치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Enterprise Value)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에서 </a:t>
            </a:r>
            <a:r>
              <a:rPr lang="ko-KR" altLang="en-US" sz="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순부채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debt) </a:t>
            </a:r>
            <a:r>
              <a:rPr lang="ko-KR" altLang="en-US" sz="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차감하여 자기자본 가치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Equity Value) </a:t>
            </a:r>
            <a:r>
              <a:rPr lang="ko-KR" altLang="en-US" sz="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산출하시면 됩니다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그 다음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산출된 자기자본 가치를 총 발행주식수로 나누어 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DCF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모델 기준 내재 주가를 계산하시면 됩니다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이어서 도출된 내재 주가를 현재 시장 주가와 비교하여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상승 여력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upside)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또는 하락 위험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downside)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 있는지를 평가하시면 도움이 될 것입니다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ko-KR" sz="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마지막으로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합리적인 범위 내에서 가중평균자본비용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WACC)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과 잔존 성장률 가정을 변화시키며 민감도 분석을 수행하여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주요 가정 변화에 따라 내재 가치가 얼마나 견고한지 평가하시면 됩니다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CDE168-F5FB-907E-777F-8E2CF3A45AAA}"/>
              </a:ext>
            </a:extLst>
          </p:cNvPr>
          <p:cNvSpPr txBox="1"/>
          <p:nvPr/>
        </p:nvSpPr>
        <p:spPr>
          <a:xfrm>
            <a:off x="471488" y="5776823"/>
            <a:ext cx="5143500" cy="1520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현금흐름 할인모형 민감도 분석 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DCF Sensitivity Analysis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ko-KR" sz="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먼저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DCF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분석의 핵심 가정인 잔존 성장률과 가중평균자본비용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WACC)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변화시키며 민감도 표를 구성하시면 됩니다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그 다음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WACC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와 잔존 성장률의 각 조합에 대해 내재 주가를 계산하시면 됩니다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이어서 표 내에서 기준 시나리오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 case) </a:t>
            </a:r>
            <a:r>
              <a:rPr lang="ko-KR" altLang="en-US" sz="8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설정하여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이를 중심적인 가치평가 기준점으로 활용하시면 도움이 될 것입니다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ko-KR" sz="8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마지막으로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할인율과 장기 성장률 가정의 변화가 내재 주가에 어떤 영향을 미치는지를 표를 통해 확인하시고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특히 </a:t>
            </a:r>
            <a:r>
              <a:rPr 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WACC</a:t>
            </a:r>
            <a:r>
              <a:rPr lang="ko-KR" altLang="en-US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와 가치 간의 역의 관계를 함께 설명하시면 됩니다</a:t>
            </a:r>
            <a:r>
              <a:rPr lang="en-US" altLang="ko-KR" sz="8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C25CBB44-4202-BEFF-F5B4-5588D4A15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558" y="3733138"/>
            <a:ext cx="5813955" cy="1913684"/>
          </a:xfrm>
          <a:prstGeom prst="rect">
            <a:avLst/>
          </a:prstGeom>
        </p:spPr>
      </p:pic>
      <p:pic>
        <p:nvPicPr>
          <p:cNvPr id="14" name="Picture 13" descr="A screenshot of a graph&#10;&#10;AI-generated content may be incorrect.">
            <a:extLst>
              <a:ext uri="{FF2B5EF4-FFF2-40B4-BE49-F238E27FC236}">
                <a16:creationId xmlns:a16="http://schemas.microsoft.com/office/drawing/2014/main" id="{5C8B1EC7-7F18-3F9F-E722-8706FCC878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57" y="7427753"/>
            <a:ext cx="5456767" cy="205494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C91F6F59-7783-095F-93AC-3517CEC230F2}"/>
              </a:ext>
            </a:extLst>
          </p:cNvPr>
          <p:cNvSpPr txBox="1"/>
          <p:nvPr/>
        </p:nvSpPr>
        <p:spPr>
          <a:xfrm>
            <a:off x="5014913" y="1595227"/>
            <a:ext cx="2545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현금흐름할인모형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7012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D28569-71DE-F7BC-FE4F-D910C7895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340DDB9-7838-6033-1435-8C103504EB9B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B953F495-F4DD-C61F-C7E3-F92BF40FB7F3}"/>
              </a:ext>
            </a:extLst>
          </p:cNvPr>
          <p:cNvSpPr/>
          <p:nvPr/>
        </p:nvSpPr>
        <p:spPr>
          <a:xfrm rot="5400000">
            <a:off x="2440253" y="3160464"/>
            <a:ext cx="1977494" cy="320886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12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E4C9FBCC-C0B6-8EDE-B287-F57BAE3549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08"/>
          <a:stretch/>
        </p:blipFill>
        <p:spPr>
          <a:xfrm>
            <a:off x="1824566" y="3776150"/>
            <a:ext cx="3208867" cy="197749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625D67A-5260-1638-2CD0-457DCAD14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568" y="3964253"/>
            <a:ext cx="3208866" cy="1977494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결론 및 투자 의견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F6760C7-EE23-7C44-64AA-5E3FF28D6A5D}"/>
              </a:ext>
            </a:extLst>
          </p:cNvPr>
          <p:cNvSpPr/>
          <p:nvPr/>
        </p:nvSpPr>
        <p:spPr>
          <a:xfrm>
            <a:off x="-5272" y="179120"/>
            <a:ext cx="241364" cy="2125133"/>
          </a:xfrm>
          <a:prstGeom prst="rect">
            <a:avLst/>
          </a:prstGeom>
          <a:solidFill>
            <a:srgbClr val="012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5A70412-BBE5-6450-5F82-78423C0ADD82}"/>
              </a:ext>
            </a:extLst>
          </p:cNvPr>
          <p:cNvSpPr/>
          <p:nvPr/>
        </p:nvSpPr>
        <p:spPr>
          <a:xfrm>
            <a:off x="-12636" y="2491586"/>
            <a:ext cx="248728" cy="723529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0460079D-3B39-0FE4-71A7-1818563CD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93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888AB6-CF29-B278-13AD-7C493774E1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A624D-2118-7226-9952-2E3792DF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결론 및 투자 의견</a:t>
            </a:r>
            <a:endParaRPr lang="en-US" dirty="0">
              <a:solidFill>
                <a:srgbClr val="012C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6E72F44-E4CF-7FA5-217B-3152FC1587AE}"/>
              </a:ext>
            </a:extLst>
          </p:cNvPr>
          <p:cNvCxnSpPr>
            <a:cxnSpLocks/>
          </p:cNvCxnSpPr>
          <p:nvPr/>
        </p:nvCxnSpPr>
        <p:spPr>
          <a:xfrm>
            <a:off x="143933" y="1837267"/>
            <a:ext cx="6570134" cy="0"/>
          </a:xfrm>
          <a:prstGeom prst="line">
            <a:avLst/>
          </a:prstGeom>
          <a:ln>
            <a:solidFill>
              <a:srgbClr val="012C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E3A1361-6208-D60A-3769-8195EA90CD43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811F3AE-9F1B-DF15-9127-395D64150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15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0A50BCD-0B37-11FB-E5AF-840877820A0A}"/>
              </a:ext>
            </a:extLst>
          </p:cNvPr>
          <p:cNvSpPr txBox="1"/>
          <p:nvPr/>
        </p:nvSpPr>
        <p:spPr>
          <a:xfrm>
            <a:off x="471488" y="2236096"/>
            <a:ext cx="51435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세 가지 가치평가 모델에 대한 결론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P/E, DDM, DCF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/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먼저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추정 재무제표를 활용하여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P/E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모델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배당할인모형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DDM),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현금흐름할인모형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DCF)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각각에 따른 내재 주가를 산출하시면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그 다음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각 모델의 결과를 비교하고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각 가치평가 방법이 기업의 재무 구조에서 서로 다른 요소를 강조한다는 점을 고려하여 내재 가치가 왜 다르게 나타나는지 해석하시면 도움이 될 것입니다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이어서 기업의 배당 정책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성장성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그리고 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현금창출력을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기준으로 어떤 가치평가 모델이 더 적절한지 평가하시면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마지막으로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가장 적합하다고 판단되는 모델을 중심으로 합리적인 내재 가치 범위를 도출하고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이를 현재 시장 주가와 비교하여 해당 기업이 적정 가치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저평가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또는 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고평가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상태에 있는지를 평가하시면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9E34B08-E39B-E036-440F-F2D3CCCB8F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5568979"/>
            <a:ext cx="6112229" cy="3056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963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C33ED-CF79-9C47-586C-CD808C88E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목차</a:t>
            </a:r>
            <a:endParaRPr lang="en-US" dirty="0">
              <a:solidFill>
                <a:srgbClr val="012C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18FE9-BFD0-6FF2-261B-CFAA008D3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210" y="2442107"/>
            <a:ext cx="6132512" cy="6285266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기업 분석</a:t>
            </a:r>
            <a:r>
              <a:rPr lang="en-US" altLang="ko-KR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3</a:t>
            </a:r>
          </a:p>
          <a:p>
            <a:pPr marL="0" indent="0">
              <a:buNone/>
            </a:pPr>
            <a:endParaRPr lang="en-US" dirty="0">
              <a:solidFill>
                <a:srgbClr val="012C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현금흐름할인법 </a:t>
            </a:r>
            <a:r>
              <a:rPr lang="en-US" altLang="ko-KR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(DCF)</a:t>
            </a:r>
            <a:r>
              <a:rPr 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7</a:t>
            </a:r>
          </a:p>
          <a:p>
            <a:pPr marL="0" indent="0">
              <a:buNone/>
            </a:pPr>
            <a:endParaRPr lang="en-US" dirty="0">
              <a:solidFill>
                <a:srgbClr val="012C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비교기업 분석</a:t>
            </a:r>
            <a:r>
              <a:rPr lang="en-US" altLang="ko-KR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			11</a:t>
            </a:r>
          </a:p>
          <a:p>
            <a:pPr marL="0" indent="0">
              <a:buNone/>
            </a:pPr>
            <a:endParaRPr lang="en-US" dirty="0">
              <a:solidFill>
                <a:srgbClr val="012C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배당할인모형</a:t>
            </a:r>
            <a:r>
              <a:rPr 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14</a:t>
            </a:r>
          </a:p>
          <a:p>
            <a:pPr marL="0" indent="0">
              <a:buNone/>
            </a:pPr>
            <a:endParaRPr lang="en-US" dirty="0">
              <a:solidFill>
                <a:srgbClr val="012C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결론</a:t>
            </a:r>
            <a:endParaRPr lang="en-US" dirty="0">
              <a:solidFill>
                <a:srgbClr val="012C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8844ED4-3B37-8934-AB06-1E5D407A5F0E}"/>
              </a:ext>
            </a:extLst>
          </p:cNvPr>
          <p:cNvCxnSpPr>
            <a:cxnSpLocks/>
          </p:cNvCxnSpPr>
          <p:nvPr/>
        </p:nvCxnSpPr>
        <p:spPr>
          <a:xfrm>
            <a:off x="143933" y="1837267"/>
            <a:ext cx="6570134" cy="0"/>
          </a:xfrm>
          <a:prstGeom prst="line">
            <a:avLst/>
          </a:prstGeom>
          <a:ln>
            <a:solidFill>
              <a:srgbClr val="012C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91FE378-1903-CE12-78E4-372AE986C75E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0E13196-75A7-5497-3010-5CBCE77C4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9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56F001F-5251-1535-F495-C2F217B39F42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5FDD8D99-529D-916C-AF5F-E3C60DE094AC}"/>
              </a:ext>
            </a:extLst>
          </p:cNvPr>
          <p:cNvSpPr/>
          <p:nvPr/>
        </p:nvSpPr>
        <p:spPr>
          <a:xfrm rot="5400000">
            <a:off x="2440253" y="3160464"/>
            <a:ext cx="1977494" cy="320886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12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7EFFDB9E-BE43-5486-56A9-D9A6077BF1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08"/>
          <a:stretch/>
        </p:blipFill>
        <p:spPr>
          <a:xfrm>
            <a:off x="1824566" y="3776150"/>
            <a:ext cx="3208867" cy="197749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39EA8AB-0587-545B-37C8-D32A994C0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568" y="3964253"/>
            <a:ext cx="3208866" cy="1977494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기업 분석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5932E3-C2DC-0B03-F7BE-2EE4549FB5D9}"/>
              </a:ext>
            </a:extLst>
          </p:cNvPr>
          <p:cNvSpPr/>
          <p:nvPr/>
        </p:nvSpPr>
        <p:spPr>
          <a:xfrm>
            <a:off x="-5272" y="179120"/>
            <a:ext cx="241364" cy="2125133"/>
          </a:xfrm>
          <a:prstGeom prst="rect">
            <a:avLst/>
          </a:prstGeom>
          <a:solidFill>
            <a:srgbClr val="012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87708FC-CA2A-FE4F-682F-3814266D0E4A}"/>
              </a:ext>
            </a:extLst>
          </p:cNvPr>
          <p:cNvSpPr/>
          <p:nvPr/>
        </p:nvSpPr>
        <p:spPr>
          <a:xfrm>
            <a:off x="-12636" y="2491586"/>
            <a:ext cx="248728" cy="723529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6A316A1-052A-1D08-8E12-ED54131D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710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B0E3CA-7530-EB12-5EEB-67B3027CA6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0B5E8-2F9C-CC4B-912D-5E6130025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기업 분석</a:t>
            </a:r>
            <a:endParaRPr lang="en-US" dirty="0">
              <a:solidFill>
                <a:srgbClr val="012C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C920E48-45B1-D28A-AE8B-0F7203B5238B}"/>
              </a:ext>
            </a:extLst>
          </p:cNvPr>
          <p:cNvCxnSpPr>
            <a:cxnSpLocks/>
          </p:cNvCxnSpPr>
          <p:nvPr/>
        </p:nvCxnSpPr>
        <p:spPr>
          <a:xfrm>
            <a:off x="143933" y="1837267"/>
            <a:ext cx="6570134" cy="0"/>
          </a:xfrm>
          <a:prstGeom prst="line">
            <a:avLst/>
          </a:prstGeom>
          <a:ln>
            <a:solidFill>
              <a:srgbClr val="012C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FB1BBB6-7A34-9CDB-5B61-96BD87220ACA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CCA1FF91-6187-2359-5960-C1081D885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9775F1-C021-0F3E-435A-AF56B537CA86}"/>
              </a:ext>
            </a:extLst>
          </p:cNvPr>
          <p:cNvSpPr txBox="1"/>
          <p:nvPr/>
        </p:nvSpPr>
        <p:spPr>
          <a:xfrm>
            <a:off x="471488" y="2236096"/>
            <a:ext cx="5143500" cy="1931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수익 전망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30"/>
              </a:spcBef>
              <a:spcAft>
                <a:spcPts val="130"/>
              </a:spcAft>
            </a:pPr>
            <a:endParaRPr lang="en-US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최근 몇 년간의 수익 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Revenue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변화를 설명하시면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그 다음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해당 변화가 발생한 이유를 설명하세요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도움이 되는 정보는 일반적으로 기업의 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에서 확인할 수 있습니다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만약 수익이 감소하고 있다면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기업이 이 문제를 어떻게 극복할 수 있을지에 대해서도 설명할 수 있습니다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또한 아래 이미지와 같은 데이터나 시각자료를 추가해도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3" name="Picture 12" descr="A screenshot of a computer&#10;&#10;AI-generated content may be incorrect.">
            <a:extLst>
              <a:ext uri="{FF2B5EF4-FFF2-40B4-BE49-F238E27FC236}">
                <a16:creationId xmlns:a16="http://schemas.microsoft.com/office/drawing/2014/main" id="{96E7D5B5-E175-C5DE-CAAB-75E80D4A89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6" y="5272869"/>
            <a:ext cx="5915025" cy="35808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0B2AF89-ACBC-5AA7-6129-97C70EBAD9A3}"/>
              </a:ext>
            </a:extLst>
          </p:cNvPr>
          <p:cNvSpPr txBox="1"/>
          <p:nvPr/>
        </p:nvSpPr>
        <p:spPr>
          <a:xfrm>
            <a:off x="5014913" y="1595227"/>
            <a:ext cx="2545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재무제표 분석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91326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2B57F4-0DA8-64D6-050B-B9378F5A05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28F006-FC5D-9183-B5C8-C8B657D3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기업 분석</a:t>
            </a:r>
            <a:endParaRPr lang="en-US" dirty="0">
              <a:solidFill>
                <a:srgbClr val="012C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44BB032-6DFC-1D94-E22B-BD93E2530A5E}"/>
              </a:ext>
            </a:extLst>
          </p:cNvPr>
          <p:cNvCxnSpPr>
            <a:cxnSpLocks/>
          </p:cNvCxnSpPr>
          <p:nvPr/>
        </p:nvCxnSpPr>
        <p:spPr>
          <a:xfrm>
            <a:off x="143933" y="1837267"/>
            <a:ext cx="6570134" cy="0"/>
          </a:xfrm>
          <a:prstGeom prst="line">
            <a:avLst/>
          </a:prstGeom>
          <a:ln>
            <a:solidFill>
              <a:srgbClr val="012C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17DFD1D-6A10-90D6-2B7F-24D3195C7D15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7FAEDC7-F0E8-94FA-BB83-57E46F549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5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4E4B3B-E126-B75A-BE8F-1D67F2FFF9F6}"/>
              </a:ext>
            </a:extLst>
          </p:cNvPr>
          <p:cNvSpPr txBox="1"/>
          <p:nvPr/>
        </p:nvSpPr>
        <p:spPr>
          <a:xfrm>
            <a:off x="471488" y="2236096"/>
            <a:ext cx="5143500" cy="2700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순운전자본 전망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30"/>
              </a:spcBef>
              <a:spcAft>
                <a:spcPts val="130"/>
              </a:spcAft>
            </a:pPr>
            <a:endParaRPr lang="en-US" sz="1000" dirty="0"/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과거 순운전자본의 변화 추이를 설명하고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비정상적인 변동성이 있었다면 이를 함께 언급하시는 것이 좋습니다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그 다음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이러한 변화가 발생한 이유를 기업의 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10-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공시를 참고하여 설명하세요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해당되는 경우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buNone/>
            </a:pPr>
            <a:b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추정 기간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projection period)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동안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NWC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안정화하기 위해 사용한 가정을 설명하고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이것이 향후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Cash Flow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에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어떤 영향을 미치는지 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설명하세오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또한 아래 이미지와 같은 데이터나 시각자료를 추가할 수 있습니다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98094B1F-B534-ED10-7A87-6727BC11DE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6" y="5272870"/>
            <a:ext cx="5915025" cy="263681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883F4D-B8E6-FDC7-CF63-642FF5ED9CEF}"/>
              </a:ext>
            </a:extLst>
          </p:cNvPr>
          <p:cNvSpPr txBox="1"/>
          <p:nvPr/>
        </p:nvSpPr>
        <p:spPr>
          <a:xfrm>
            <a:off x="5014913" y="1595227"/>
            <a:ext cx="2545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재무제표 분석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73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9CF5AB-C9FF-F1BE-E997-A63415E2C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5709325-C844-6E27-6CF4-53000CEA7BAA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 Same Side Corner Rectangle 6">
            <a:extLst>
              <a:ext uri="{FF2B5EF4-FFF2-40B4-BE49-F238E27FC236}">
                <a16:creationId xmlns:a16="http://schemas.microsoft.com/office/drawing/2014/main" id="{4F5576E9-6526-593C-7C6B-47BAED8136A5}"/>
              </a:ext>
            </a:extLst>
          </p:cNvPr>
          <p:cNvSpPr/>
          <p:nvPr/>
        </p:nvSpPr>
        <p:spPr>
          <a:xfrm rot="5400000">
            <a:off x="2440253" y="3160464"/>
            <a:ext cx="1977494" cy="3208866"/>
          </a:xfrm>
          <a:prstGeom prst="round2SameRect">
            <a:avLst>
              <a:gd name="adj1" fmla="val 0"/>
              <a:gd name="adj2" fmla="val 0"/>
            </a:avLst>
          </a:prstGeom>
          <a:solidFill>
            <a:srgbClr val="012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Content Placeholder 13">
            <a:extLst>
              <a:ext uri="{FF2B5EF4-FFF2-40B4-BE49-F238E27FC236}">
                <a16:creationId xmlns:a16="http://schemas.microsoft.com/office/drawing/2014/main" id="{2EB9A93C-7344-3012-CECD-E174BACB3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b="50508"/>
          <a:stretch/>
        </p:blipFill>
        <p:spPr>
          <a:xfrm>
            <a:off x="1824566" y="3776150"/>
            <a:ext cx="3208867" cy="1977494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A34DE0-49CF-FC8F-7F71-C7C913F6EB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568" y="3964253"/>
            <a:ext cx="3208866" cy="1977494"/>
          </a:xfrm>
        </p:spPr>
        <p:txBody>
          <a:bodyPr>
            <a:normAutofit/>
          </a:bodyPr>
          <a:lstStyle/>
          <a:p>
            <a:r>
              <a:rPr lang="ko-KR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가치평가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873C361-85CC-8E89-B312-267580E3976B}"/>
              </a:ext>
            </a:extLst>
          </p:cNvPr>
          <p:cNvSpPr/>
          <p:nvPr/>
        </p:nvSpPr>
        <p:spPr>
          <a:xfrm>
            <a:off x="-5272" y="179120"/>
            <a:ext cx="241364" cy="2125133"/>
          </a:xfrm>
          <a:prstGeom prst="rect">
            <a:avLst/>
          </a:prstGeom>
          <a:solidFill>
            <a:srgbClr val="012C5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F302368-2FAB-4D46-E73C-BD0DDF280F5B}"/>
              </a:ext>
            </a:extLst>
          </p:cNvPr>
          <p:cNvSpPr/>
          <p:nvPr/>
        </p:nvSpPr>
        <p:spPr>
          <a:xfrm>
            <a:off x="-12636" y="2491586"/>
            <a:ext cx="248728" cy="7235294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1889E00B-4563-96A7-8184-4FD4EE1872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06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81841-07E4-8334-4635-11D963D5FF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A8F87-620E-E9FE-CD7A-755329D59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가치평가</a:t>
            </a:r>
            <a:r>
              <a:rPr 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3EA606-5A5A-4BB9-1D9B-09CE3B32ABA8}"/>
              </a:ext>
            </a:extLst>
          </p:cNvPr>
          <p:cNvCxnSpPr>
            <a:cxnSpLocks/>
          </p:cNvCxnSpPr>
          <p:nvPr/>
        </p:nvCxnSpPr>
        <p:spPr>
          <a:xfrm>
            <a:off x="143933" y="1837267"/>
            <a:ext cx="6570134" cy="0"/>
          </a:xfrm>
          <a:prstGeom prst="line">
            <a:avLst/>
          </a:prstGeom>
          <a:ln>
            <a:solidFill>
              <a:srgbClr val="012C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A785CE1-A3F5-4B30-A58C-45721982026A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1AEF2C23-A26B-DD81-D982-6A825E3CD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7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814492-5351-6001-C982-C50B33A0A7F5}"/>
              </a:ext>
            </a:extLst>
          </p:cNvPr>
          <p:cNvSpPr txBox="1"/>
          <p:nvPr/>
        </p:nvSpPr>
        <p:spPr>
          <a:xfrm>
            <a:off x="471488" y="2236096"/>
            <a:ext cx="5143500" cy="4444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주가수익비율 모델 </a:t>
            </a:r>
            <a:r>
              <a:rPr lang="en-US" altLang="ko-KR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(P/E Model)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/>
          </a:p>
          <a:p>
            <a:endParaRPr lang="en-US" sz="1000" dirty="0"/>
          </a:p>
          <a:p>
            <a:endParaRPr lang="en-US" sz="1000" dirty="0"/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해당 기업을 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가치평가하는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데 있어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Comparable Company Analysis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 왜 적절한지 설명하시고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Peer Group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어떻게 선정했는지 그 이유를 제시하시면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그 다음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사용한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valuation multiple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 무엇인지 설명하고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해당 기업이 자본집약적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capital-intensive)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사업 구조를 가지고 있다는 점을 고려할 때 왜 특정 지표가 더 적절한지 설명하시면 도움이 될 것입니다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이어서 선택한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multiple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활용해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implied share price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 어떻게 산출되는지 설명하고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비교 기업 수가 적을 경우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median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값을 사용하는 이유를 함께 설명하시면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마지막으로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산출된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implied share price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현재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price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와 비교하여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해당 주식이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overvalued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인지 또는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undervalued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인지에 대해 시사하는 바를 설명하시면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또한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등을 활용한 차트나 시각자료를 추가하시면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좋습니다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예시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creenshot of a computer screen&#10;&#10;AI-generated content may be incorrect.">
            <a:extLst>
              <a:ext uri="{FF2B5EF4-FFF2-40B4-BE49-F238E27FC236}">
                <a16:creationId xmlns:a16="http://schemas.microsoft.com/office/drawing/2014/main" id="{C083E86E-B2EA-31C4-334F-13FB2B1C71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8" y="6681989"/>
            <a:ext cx="5915024" cy="260273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8A92C8-7804-4767-A8D2-A21E8A7E2301}"/>
              </a:ext>
            </a:extLst>
          </p:cNvPr>
          <p:cNvSpPr txBox="1"/>
          <p:nvPr/>
        </p:nvSpPr>
        <p:spPr>
          <a:xfrm>
            <a:off x="5014913" y="1595227"/>
            <a:ext cx="2545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주가수익비율 </a:t>
            </a:r>
            <a:r>
              <a:rPr lang="en-US" altLang="ko-KR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(P/E) </a:t>
            </a:r>
            <a:r>
              <a:rPr lang="ko-KR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모델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02498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4670CA-E1A6-A722-B63A-409E1F489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4B2F2-7F04-2726-3FA7-4D8510262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가치평가</a:t>
            </a:r>
            <a:endParaRPr lang="en-US" dirty="0">
              <a:solidFill>
                <a:srgbClr val="012C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A1CCDF3-0AD7-A8A1-3538-42B431D5E49D}"/>
              </a:ext>
            </a:extLst>
          </p:cNvPr>
          <p:cNvCxnSpPr>
            <a:cxnSpLocks/>
          </p:cNvCxnSpPr>
          <p:nvPr/>
        </p:nvCxnSpPr>
        <p:spPr>
          <a:xfrm>
            <a:off x="143933" y="1837267"/>
            <a:ext cx="6570134" cy="0"/>
          </a:xfrm>
          <a:prstGeom prst="line">
            <a:avLst/>
          </a:prstGeom>
          <a:ln>
            <a:solidFill>
              <a:srgbClr val="012C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3DD49E1E-032A-43E4-B048-E44003598BBB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D2CC5E3B-3366-F2EA-D016-EA9E6C658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40AA424-FE33-12D2-D162-E087D0764A1F}"/>
              </a:ext>
            </a:extLst>
          </p:cNvPr>
          <p:cNvSpPr txBox="1"/>
          <p:nvPr/>
        </p:nvSpPr>
        <p:spPr>
          <a:xfrm>
            <a:off x="471488" y="2236096"/>
            <a:ext cx="5143500" cy="4137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주당배당금 전망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None/>
            </a:pPr>
            <a:endParaRPr lang="en-US" sz="1000" b="0" i="0" dirty="0">
              <a:solidFill>
                <a:srgbClr val="3B3A3B"/>
              </a:solidFill>
              <a:effectLst/>
              <a:latin typeface="Inter"/>
            </a:endParaRPr>
          </a:p>
          <a:p>
            <a:pPr algn="l">
              <a:buNone/>
            </a:pPr>
            <a:endParaRPr lang="en-US" sz="1000" dirty="0">
              <a:solidFill>
                <a:srgbClr val="3B3A3B"/>
              </a:solidFill>
              <a:latin typeface="Inter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먼저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추정 손익계산서와 총 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발행주식수를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바탕으로 추정 주당순이익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EPS)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 어떻게 계산되었는지 설명하시면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그 다음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적용한 배당 정책 가정에 대해 설명하시면 도움이 될 것입니다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이어서 배당성향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payout ratio)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추정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EPS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에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적용하여 주당배당금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DPS)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 어떻게 산출되었는지 설명하시면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또한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EPS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성장과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DPS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계산을 뒷받침하기 위해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Excel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등 기타 프로그램에서 산출한 표나 도표를 참고하셔도 좋습니다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7" name="Picture 6" descr="A blue and white graph with numbers&#10;&#10;AI-generated content may be incorrect.">
            <a:extLst>
              <a:ext uri="{FF2B5EF4-FFF2-40B4-BE49-F238E27FC236}">
                <a16:creationId xmlns:a16="http://schemas.microsoft.com/office/drawing/2014/main" id="{7B82D4AE-C7E6-787A-344F-0AC3F05F12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6678233"/>
            <a:ext cx="5915024" cy="21211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B77D0C2-E135-866B-D62D-08546D2F6CD3}"/>
              </a:ext>
            </a:extLst>
          </p:cNvPr>
          <p:cNvSpPr txBox="1"/>
          <p:nvPr/>
        </p:nvSpPr>
        <p:spPr>
          <a:xfrm>
            <a:off x="5014913" y="1595227"/>
            <a:ext cx="2545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배당할인모형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438764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7B00A-33EF-A827-8B16-C2020E8072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7519D-C6CB-358E-F1F3-8DA9E05B3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가치평가</a:t>
            </a:r>
            <a:r>
              <a:rPr lang="en-US" dirty="0">
                <a:solidFill>
                  <a:srgbClr val="012C5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2C5B48-29E7-FFD8-87F4-BC344C9C6335}"/>
              </a:ext>
            </a:extLst>
          </p:cNvPr>
          <p:cNvCxnSpPr>
            <a:cxnSpLocks/>
          </p:cNvCxnSpPr>
          <p:nvPr/>
        </p:nvCxnSpPr>
        <p:spPr>
          <a:xfrm>
            <a:off x="143933" y="1837267"/>
            <a:ext cx="6570134" cy="0"/>
          </a:xfrm>
          <a:prstGeom prst="line">
            <a:avLst/>
          </a:prstGeom>
          <a:ln>
            <a:solidFill>
              <a:srgbClr val="012C5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8BCB0CB-38FA-10EA-E8E2-CBAB952C3273}"/>
              </a:ext>
            </a:extLst>
          </p:cNvPr>
          <p:cNvSpPr txBox="1"/>
          <p:nvPr/>
        </p:nvSpPr>
        <p:spPr>
          <a:xfrm>
            <a:off x="5242020" y="9843"/>
            <a:ext cx="164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ko-KR" sz="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Report | 11.30.2025</a:t>
            </a:r>
            <a:endParaRPr kumimoji="1" lang="ko-KR" altLang="en-US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kumimoji="1" lang="en-US" altLang="ko-KR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A22DCD6C-A12E-E0B8-3054-21299D0B9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DC57E-08AB-2A45-80D5-0CAE99338B07}" type="slidenum">
              <a:rPr lang="en-US" smtClean="0"/>
              <a:t>9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D3D037-E412-9742-9CC5-D9E45D0851AA}"/>
              </a:ext>
            </a:extLst>
          </p:cNvPr>
          <p:cNvSpPr txBox="1"/>
          <p:nvPr/>
        </p:nvSpPr>
        <p:spPr>
          <a:xfrm>
            <a:off x="471488" y="2236096"/>
            <a:ext cx="5143500" cy="2444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30"/>
              </a:spcBef>
              <a:spcAft>
                <a:spcPts val="130"/>
              </a:spcAft>
            </a:pPr>
            <a:r>
              <a:rPr lang="ko-KR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배당할인모형 계산</a:t>
            </a:r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000" dirty="0"/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먼저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추정 주당배당금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DPS)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활용하여 명시적 추정 기간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explicit forecast period)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동안 각 연도의 배당금 현재가치를 계산하시면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그 다음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자본자산가격결정모형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CAPM)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사용하여 자기자본비용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of equity)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산출하고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이때 베타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beta),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무위험이자율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시장위험프리미엄에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대한 가정을 명확히 제시하시면 도움이 될 것입니다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buNone/>
            </a:pPr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이어서 기업의 성숙도와 장기 성장 전망을 고려하여 적절한 말기 성장률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growth rate)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을 선택하고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이를 바탕으로 말기가치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terminal value) 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계산하시면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altLang="ko-KR" sz="1000" i="1" dirty="0">
              <a:solidFill>
                <a:schemeClr val="bg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마지막으로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말기가치의 현재가치를 할인된 배당금의 합에 더하여 내재 주가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implied share price) </a:t>
            </a:r>
            <a:r>
              <a:rPr lang="ko-KR" altLang="en-US" sz="1000" i="1" dirty="0" err="1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를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도출하고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기업의 배당 정책과 자본 배분 전략을 고려할 때 </a:t>
            </a:r>
            <a:r>
              <a:rPr 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DDM</a:t>
            </a:r>
            <a:r>
              <a:rPr lang="ko-KR" altLang="en-US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이 적절한지 여부를 간략히 논의하시면 됩니다</a:t>
            </a:r>
            <a:r>
              <a:rPr lang="en-US" altLang="ko-KR" sz="1000" i="1" dirty="0">
                <a:solidFill>
                  <a:schemeClr val="bg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FB92663-E59E-3E4A-6A22-DE853F79F8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5363653"/>
            <a:ext cx="5915024" cy="39548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B2ADAB3-DEB7-41CA-5933-5095E5A98E3E}"/>
              </a:ext>
            </a:extLst>
          </p:cNvPr>
          <p:cNvSpPr txBox="1"/>
          <p:nvPr/>
        </p:nvSpPr>
        <p:spPr>
          <a:xfrm>
            <a:off x="5014913" y="1595227"/>
            <a:ext cx="25453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배당할인모형</a:t>
            </a:r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9714061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17369</TotalTime>
  <Words>1442</Words>
  <Application>Microsoft Macintosh PowerPoint</Application>
  <PresentationFormat>A4 Paper (210x297 mm)</PresentationFormat>
  <Paragraphs>248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Inter</vt:lpstr>
      <vt:lpstr>Aptos</vt:lpstr>
      <vt:lpstr>Aptos Display</vt:lpstr>
      <vt:lpstr>Arial</vt:lpstr>
      <vt:lpstr>Times New Roman</vt:lpstr>
      <vt:lpstr>Office Theme</vt:lpstr>
      <vt:lpstr>PowerPoint Presentation</vt:lpstr>
      <vt:lpstr>목차</vt:lpstr>
      <vt:lpstr>기업 분석</vt:lpstr>
      <vt:lpstr>기업 분석</vt:lpstr>
      <vt:lpstr>기업 분석</vt:lpstr>
      <vt:lpstr>가치평가</vt:lpstr>
      <vt:lpstr>가치평가 </vt:lpstr>
      <vt:lpstr>가치평가</vt:lpstr>
      <vt:lpstr>가치평가 </vt:lpstr>
      <vt:lpstr>가치평가 </vt:lpstr>
      <vt:lpstr>가치평가 </vt:lpstr>
      <vt:lpstr>가치평가 </vt:lpstr>
      <vt:lpstr>가치평가</vt:lpstr>
      <vt:lpstr>결론 및 투자 의견</vt:lpstr>
      <vt:lpstr>결론 및 투자 의견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Eugene Kim</dc:creator>
  <cp:lastModifiedBy>Joonha Kwon</cp:lastModifiedBy>
  <cp:revision>3</cp:revision>
  <dcterms:created xsi:type="dcterms:W3CDTF">2025-11-25T23:59:46Z</dcterms:created>
  <dcterms:modified xsi:type="dcterms:W3CDTF">2025-12-28T03:54:05Z</dcterms:modified>
</cp:coreProperties>
</file>